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6" r:id="rId5"/>
    <p:sldId id="299" r:id="rId6"/>
    <p:sldId id="291" r:id="rId7"/>
    <p:sldId id="300" r:id="rId8"/>
    <p:sldId id="297" r:id="rId9"/>
    <p:sldId id="292" r:id="rId10"/>
    <p:sldId id="293" r:id="rId11"/>
    <p:sldId id="294" r:id="rId12"/>
    <p:sldId id="295" r:id="rId13"/>
    <p:sldId id="296" r:id="rId14"/>
    <p:sldId id="262" r:id="rId15"/>
    <p:sldId id="263" r:id="rId16"/>
    <p:sldId id="301" r:id="rId17"/>
    <p:sldId id="302" r:id="rId18"/>
    <p:sldId id="303" r:id="rId19"/>
    <p:sldId id="304" r:id="rId20"/>
    <p:sldId id="305" r:id="rId21"/>
    <p:sldId id="306" r:id="rId22"/>
    <p:sldId id="267" r:id="rId23"/>
    <p:sldId id="269" r:id="rId24"/>
    <p:sldId id="271" r:id="rId25"/>
    <p:sldId id="276" r:id="rId26"/>
    <p:sldId id="274" r:id="rId27"/>
    <p:sldId id="275" r:id="rId28"/>
    <p:sldId id="319" r:id="rId29"/>
    <p:sldId id="320" r:id="rId30"/>
    <p:sldId id="322" r:id="rId31"/>
    <p:sldId id="321" r:id="rId32"/>
    <p:sldId id="277" r:id="rId33"/>
    <p:sldId id="324" r:id="rId34"/>
    <p:sldId id="323" r:id="rId35"/>
    <p:sldId id="278" r:id="rId36"/>
    <p:sldId id="326" r:id="rId37"/>
    <p:sldId id="325" r:id="rId38"/>
    <p:sldId id="327" r:id="rId39"/>
    <p:sldId id="279" r:id="rId40"/>
    <p:sldId id="328" r:id="rId41"/>
    <p:sldId id="270" r:id="rId42"/>
    <p:sldId id="273" r:id="rId43"/>
    <p:sldId id="282" r:id="rId44"/>
    <p:sldId id="280" r:id="rId45"/>
    <p:sldId id="283" r:id="rId46"/>
    <p:sldId id="281" r:id="rId47"/>
    <p:sldId id="260" r:id="rId48"/>
    <p:sldId id="310" r:id="rId49"/>
    <p:sldId id="311" r:id="rId50"/>
    <p:sldId id="313" r:id="rId51"/>
    <p:sldId id="312" r:id="rId52"/>
    <p:sldId id="317" r:id="rId53"/>
    <p:sldId id="315" r:id="rId54"/>
    <p:sldId id="316" r:id="rId55"/>
    <p:sldId id="285" r:id="rId56"/>
    <p:sldId id="286" r:id="rId57"/>
    <p:sldId id="287" r:id="rId58"/>
    <p:sldId id="289" r:id="rId5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282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37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06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80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40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821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243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82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81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098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564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C27FA-AB22-4123-84A6-2F4928B40942}" type="datetimeFigureOut">
              <a:rPr lang="pt-BR" smtClean="0"/>
              <a:t>09/08/2017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E27E7-EA56-4C1A-AA75-EC6A95C18C2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1157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Test_Driven_Development" TargetMode="External"/><Relationship Id="rId2" Type="http://schemas.openxmlformats.org/officeDocument/2006/relationships/hyperlink" Target="https://dannorth.net/introducing-bdd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xtremeprogramming.org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media.com.br/migrando-de-testes-tradicionais-para-testes-ageis-revista-engenharia-de-software-magazine-48/24380" TargetMode="External"/><Relationship Id="rId2" Type="http://schemas.openxmlformats.org/officeDocument/2006/relationships/hyperlink" Target="http://www.devmedia.com.br/processo-de-teste-agil-x-tradicional/3685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t.slideshare.net/alancarlos29/alm-testes-exploratrios-26949951" TargetMode="External"/><Relationship Id="rId4" Type="http://schemas.openxmlformats.org/officeDocument/2006/relationships/hyperlink" Target="http://blog.adaptworks.com.br/2013/11/introducao-do-quadrante-de-teste-agi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8744"/>
          </a:xfrm>
        </p:spPr>
        <p:txBody>
          <a:bodyPr/>
          <a:lstStyle/>
          <a:p>
            <a:pPr algn="ctr"/>
            <a:r>
              <a:rPr lang="pt-BR" b="1" dirty="0">
                <a:latin typeface="Calibri" pitchFamily="34" charset="0"/>
              </a:rPr>
              <a:t>Agenda do Experimento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15562"/>
            <a:ext cx="10515600" cy="4761401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  <a:defRPr/>
            </a:pPr>
            <a:endParaRPr lang="pt-BR" dirty="0">
              <a:cs typeface="Arial" charset="0"/>
            </a:endParaRPr>
          </a:p>
          <a:p>
            <a:pPr lvl="1">
              <a:defRPr/>
            </a:pPr>
            <a:r>
              <a:rPr lang="pt-BR" sz="2800" dirty="0">
                <a:cs typeface="Arial" charset="0"/>
              </a:rPr>
              <a:t>1ª aula =&gt; Aula expositiva clássica sobre Testes de Software, Testes Ágeis e TDD.</a:t>
            </a:r>
          </a:p>
          <a:p>
            <a:pPr lvl="1">
              <a:defRPr/>
            </a:pPr>
            <a:endParaRPr lang="pt-BR" sz="2800" dirty="0">
              <a:cs typeface="Arial" charset="0"/>
            </a:endParaRPr>
          </a:p>
          <a:p>
            <a:pPr lvl="1">
              <a:defRPr/>
            </a:pPr>
            <a:r>
              <a:rPr lang="pt-BR" sz="2800" dirty="0">
                <a:cs typeface="Arial" charset="0"/>
              </a:rPr>
              <a:t>2ª aula =&gt; Aula expositiva clássica sobre Testes de Software, Testes Ágeis e TDD II.</a:t>
            </a:r>
          </a:p>
          <a:p>
            <a:pPr lvl="1">
              <a:defRPr/>
            </a:pPr>
            <a:endParaRPr lang="pt-BR" sz="2800" dirty="0">
              <a:cs typeface="Arial" charset="0"/>
            </a:endParaRPr>
          </a:p>
          <a:p>
            <a:pPr lvl="1">
              <a:defRPr/>
            </a:pPr>
            <a:r>
              <a:rPr lang="pt-BR" sz="2800" dirty="0">
                <a:cs typeface="Arial" charset="0"/>
              </a:rPr>
              <a:t>3ªaula =&gt; Prática de </a:t>
            </a:r>
            <a:r>
              <a:rPr lang="pt-BR" sz="2800" dirty="0" err="1">
                <a:cs typeface="Arial" charset="0"/>
              </a:rPr>
              <a:t>Coding</a:t>
            </a:r>
            <a:r>
              <a:rPr lang="pt-BR" sz="2800" dirty="0">
                <a:cs typeface="Arial" charset="0"/>
              </a:rPr>
              <a:t> </a:t>
            </a:r>
            <a:r>
              <a:rPr lang="pt-BR" sz="2800" dirty="0" err="1">
                <a:cs typeface="Arial" charset="0"/>
              </a:rPr>
              <a:t>Dojo</a:t>
            </a:r>
            <a:r>
              <a:rPr lang="pt-BR" sz="2800" dirty="0">
                <a:cs typeface="Arial" charset="0"/>
              </a:rPr>
              <a:t>.</a:t>
            </a:r>
          </a:p>
          <a:p>
            <a:pPr lvl="1">
              <a:defRPr/>
            </a:pPr>
            <a:endParaRPr lang="pt-BR" sz="2800" dirty="0">
              <a:cs typeface="Arial" charset="0"/>
            </a:endParaRPr>
          </a:p>
          <a:p>
            <a:pPr lvl="1">
              <a:defRPr/>
            </a:pPr>
            <a:r>
              <a:rPr lang="pt-BR" sz="2800" dirty="0">
                <a:cs typeface="Arial" charset="0"/>
              </a:rPr>
              <a:t>4ª aula =&gt; Prática de </a:t>
            </a:r>
            <a:r>
              <a:rPr lang="pt-BR" sz="2800" dirty="0" err="1">
                <a:cs typeface="Arial" charset="0"/>
              </a:rPr>
              <a:t>Lab</a:t>
            </a:r>
            <a:r>
              <a:rPr lang="pt-BR" sz="2800" dirty="0">
                <a:cs typeface="Arial" charset="0"/>
              </a:rPr>
              <a:t> (Laboratório de Programação).</a:t>
            </a:r>
          </a:p>
          <a:p>
            <a:pPr lvl="1">
              <a:defRPr/>
            </a:pPr>
            <a:endParaRPr lang="pt-BR" sz="2800" dirty="0">
              <a:cs typeface="Arial" charset="0"/>
            </a:endParaRPr>
          </a:p>
          <a:p>
            <a:pPr lvl="1">
              <a:defRPr/>
            </a:pPr>
            <a:r>
              <a:rPr lang="pt-BR" sz="2800" dirty="0">
                <a:cs typeface="Arial" charset="0"/>
              </a:rPr>
              <a:t>5ª aula =&gt; Prática de </a:t>
            </a:r>
            <a:r>
              <a:rPr lang="pt-BR" sz="2800" dirty="0" err="1">
                <a:cs typeface="Arial" charset="0"/>
              </a:rPr>
              <a:t>Lab</a:t>
            </a:r>
            <a:r>
              <a:rPr lang="pt-BR" sz="2800" dirty="0">
                <a:cs typeface="Arial" charset="0"/>
              </a:rPr>
              <a:t> II (Laboratório de Programação</a:t>
            </a:r>
          </a:p>
          <a:p>
            <a:pPr lvl="1">
              <a:defRPr/>
            </a:pPr>
            <a:endParaRPr lang="pt-BR" sz="2800" dirty="0">
              <a:cs typeface="Arial" charset="0"/>
            </a:endParaRPr>
          </a:p>
          <a:p>
            <a:pPr lvl="1">
              <a:defRPr/>
            </a:pPr>
            <a:r>
              <a:rPr lang="pt-BR" sz="2800" dirty="0">
                <a:cs typeface="Arial" charset="0"/>
              </a:rPr>
              <a:t>6ª aula =&gt; Avaliação do Aprendizado (Prova).</a:t>
            </a:r>
          </a:p>
          <a:p>
            <a:pPr lvl="1">
              <a:defRPr/>
            </a:pPr>
            <a:endParaRPr lang="pt-BR" sz="2800" dirty="0">
              <a:cs typeface="Arial" charset="0"/>
            </a:endParaRPr>
          </a:p>
          <a:p>
            <a:pPr lvl="1">
              <a:defRPr/>
            </a:pPr>
            <a:r>
              <a:rPr lang="pt-BR" sz="2800" dirty="0">
                <a:cs typeface="Arial" charset="0"/>
              </a:rPr>
              <a:t>7ª aula =&gt; Feedback da atividade com todos os participantes.</a:t>
            </a:r>
          </a:p>
          <a:p>
            <a:pPr lvl="1">
              <a:defRPr/>
            </a:pPr>
            <a:endParaRPr lang="pt-BR" dirty="0">
              <a:cs typeface="Arial" charset="0"/>
            </a:endParaRPr>
          </a:p>
          <a:p>
            <a:pPr lvl="1">
              <a:defRPr/>
            </a:pPr>
            <a:endParaRPr lang="pt-BR" dirty="0">
              <a:cs typeface="Arial" charset="0"/>
            </a:endParaRPr>
          </a:p>
          <a:p>
            <a:pPr lvl="1">
              <a:defRPr/>
            </a:pPr>
            <a:endParaRPr lang="pt-BR" dirty="0">
              <a:cs typeface="Arial" charset="0"/>
            </a:endParaRPr>
          </a:p>
          <a:p>
            <a:pPr>
              <a:defRPr/>
            </a:pPr>
            <a:endParaRPr lang="pt-BR" dirty="0">
              <a:cs typeface="Arial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1518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/>
          <a:lstStyle/>
          <a:p>
            <a:pPr algn="ctr"/>
            <a:r>
              <a:rPr lang="pt-BR" dirty="0"/>
              <a:t>Teste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83678"/>
            <a:ext cx="10515600" cy="5187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Cenário de uma atividade de Teste;</a:t>
            </a:r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Legenda:  (Criar animação do Cenário)</a:t>
            </a:r>
          </a:p>
          <a:p>
            <a:pPr marL="457200" lvl="1" indent="0">
              <a:buNone/>
            </a:pPr>
            <a:r>
              <a:rPr lang="pt-BR" dirty="0"/>
              <a:t>	D(P) = Domínio de entrada do programa;</a:t>
            </a:r>
          </a:p>
          <a:p>
            <a:pPr marL="457200" lvl="1" indent="0">
              <a:buNone/>
            </a:pPr>
            <a:r>
              <a:rPr lang="pt-BR" dirty="0"/>
              <a:t>       T = Domínio de Caso de Testes;</a:t>
            </a:r>
          </a:p>
          <a:p>
            <a:pPr marL="457200" lvl="1" indent="0">
              <a:buNone/>
            </a:pPr>
            <a:r>
              <a:rPr lang="pt-BR" dirty="0"/>
              <a:t>	P = Programa;</a:t>
            </a:r>
          </a:p>
          <a:p>
            <a:pPr marL="457200" lvl="1" indent="0">
              <a:buNone/>
            </a:pPr>
            <a:endParaRPr lang="pt-BR" dirty="0"/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5" name="Espaço Reservado para Conteúdo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7649" r="75697" b="28554"/>
          <a:stretch/>
        </p:blipFill>
        <p:spPr>
          <a:xfrm>
            <a:off x="838200" y="2549770"/>
            <a:ext cx="2231781" cy="1371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1" t="48454" r="64435" b="35586"/>
          <a:stretch/>
        </p:blipFill>
        <p:spPr>
          <a:xfrm>
            <a:off x="3043605" y="3033347"/>
            <a:ext cx="1099038" cy="6506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50216" r="44285" b="35550"/>
          <a:stretch/>
        </p:blipFill>
        <p:spPr>
          <a:xfrm>
            <a:off x="4142643" y="3103686"/>
            <a:ext cx="2101362" cy="58029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109295" y="2180438"/>
            <a:ext cx="19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156.658.992-40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134456" y="2189230"/>
            <a:ext cx="151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Entrada de dados correto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/>
          <a:srcRect l="44062" t="18718" r="45316" b="63975"/>
          <a:stretch/>
        </p:blipFill>
        <p:spPr>
          <a:xfrm>
            <a:off x="5155060" y="2116742"/>
            <a:ext cx="844170" cy="77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68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/>
          <a:lstStyle/>
          <a:p>
            <a:pPr algn="ctr"/>
            <a:r>
              <a:rPr lang="pt-BR" dirty="0"/>
              <a:t>Teste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83678"/>
            <a:ext cx="10515600" cy="5187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Cenário de uma atividade de Teste;</a:t>
            </a:r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Legenda:  (Criar animação do Cenário)</a:t>
            </a:r>
          </a:p>
          <a:p>
            <a:pPr marL="457200" lvl="1" indent="0">
              <a:buNone/>
            </a:pPr>
            <a:r>
              <a:rPr lang="pt-BR" dirty="0"/>
              <a:t>	D(P) = Domínio de entrada do programa;</a:t>
            </a:r>
          </a:p>
          <a:p>
            <a:pPr marL="457200" lvl="1" indent="0">
              <a:buNone/>
            </a:pPr>
            <a:r>
              <a:rPr lang="pt-BR" dirty="0"/>
              <a:t>       T = Domínio de Caso de Testes;</a:t>
            </a:r>
          </a:p>
          <a:p>
            <a:pPr marL="457200" lvl="1" indent="0">
              <a:buNone/>
            </a:pPr>
            <a:r>
              <a:rPr lang="pt-BR" dirty="0"/>
              <a:t>	P = Programa;</a:t>
            </a:r>
          </a:p>
          <a:p>
            <a:pPr marL="457200" lvl="1" indent="0">
              <a:buNone/>
            </a:pPr>
            <a:endParaRPr lang="pt-BR" dirty="0"/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5" name="Espaço Reservado para Conteúdo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7649" r="75697" b="28554"/>
          <a:stretch/>
        </p:blipFill>
        <p:spPr>
          <a:xfrm>
            <a:off x="838200" y="2549770"/>
            <a:ext cx="2231781" cy="1371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1" t="48454" r="64435" b="35586"/>
          <a:stretch/>
        </p:blipFill>
        <p:spPr>
          <a:xfrm>
            <a:off x="3043605" y="3033347"/>
            <a:ext cx="1099038" cy="6506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50216" r="44285" b="35550"/>
          <a:stretch/>
        </p:blipFill>
        <p:spPr>
          <a:xfrm>
            <a:off x="4142643" y="3103686"/>
            <a:ext cx="2101362" cy="58029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4" t="46208" r="30780" b="29852"/>
          <a:stretch/>
        </p:blipFill>
        <p:spPr>
          <a:xfrm>
            <a:off x="6182459" y="2945424"/>
            <a:ext cx="1466849" cy="97594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109295" y="2180438"/>
            <a:ext cx="19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156.658.992-40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134456" y="2180438"/>
            <a:ext cx="151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Entrada de dados correto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/>
          <a:srcRect l="44062" t="18718" r="45316" b="63975"/>
          <a:stretch/>
        </p:blipFill>
        <p:spPr>
          <a:xfrm>
            <a:off x="5155060" y="2116742"/>
            <a:ext cx="844170" cy="77372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816237" y="3947748"/>
            <a:ext cx="91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Oráculo</a:t>
            </a:r>
          </a:p>
        </p:txBody>
      </p:sp>
    </p:spTree>
    <p:extLst>
      <p:ext uri="{BB962C8B-B14F-4D97-AF65-F5344CB8AC3E}">
        <p14:creationId xmlns:p14="http://schemas.microsoft.com/office/powerpoint/2010/main" val="2447377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/>
          <a:lstStyle/>
          <a:p>
            <a:pPr algn="ctr"/>
            <a:r>
              <a:rPr lang="pt-BR" dirty="0"/>
              <a:t>Teste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83678"/>
            <a:ext cx="10515600" cy="5187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Cenário de uma atividade de Teste;</a:t>
            </a:r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Legenda:  (Criar animação do Cenário)</a:t>
            </a:r>
          </a:p>
          <a:p>
            <a:pPr marL="457200" lvl="1" indent="0">
              <a:buNone/>
            </a:pPr>
            <a:r>
              <a:rPr lang="pt-BR" dirty="0"/>
              <a:t>	D(P) = Domínio de entrada do programa;</a:t>
            </a:r>
          </a:p>
          <a:p>
            <a:pPr marL="457200" lvl="1" indent="0">
              <a:buNone/>
            </a:pPr>
            <a:r>
              <a:rPr lang="pt-BR" dirty="0"/>
              <a:t>       T = Domínio de Caso de Testes;</a:t>
            </a:r>
          </a:p>
          <a:p>
            <a:pPr marL="457200" lvl="1" indent="0">
              <a:buNone/>
            </a:pPr>
            <a:r>
              <a:rPr lang="pt-BR" dirty="0"/>
              <a:t>	P = Programa;</a:t>
            </a:r>
          </a:p>
          <a:p>
            <a:pPr marL="457200" lvl="1" indent="0">
              <a:buNone/>
            </a:pPr>
            <a:r>
              <a:rPr lang="pt-BR" dirty="0"/>
              <a:t>       S(P) = Especificação do Programa;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5" name="Espaço Reservado para Conteúdo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7649" r="75697" b="28554"/>
          <a:stretch/>
        </p:blipFill>
        <p:spPr>
          <a:xfrm>
            <a:off x="838200" y="2549770"/>
            <a:ext cx="2231781" cy="1371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1" t="48454" r="64435" b="35586"/>
          <a:stretch/>
        </p:blipFill>
        <p:spPr>
          <a:xfrm>
            <a:off x="3043605" y="3033347"/>
            <a:ext cx="1099038" cy="6506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50216" r="44285" b="35550"/>
          <a:stretch/>
        </p:blipFill>
        <p:spPr>
          <a:xfrm>
            <a:off x="4142643" y="3103686"/>
            <a:ext cx="2101362" cy="58029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4" t="46208" r="30780" b="29852"/>
          <a:stretch/>
        </p:blipFill>
        <p:spPr>
          <a:xfrm>
            <a:off x="6182459" y="2945424"/>
            <a:ext cx="1466849" cy="97594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5" t="18980" r="28955" b="56649"/>
          <a:stretch/>
        </p:blipFill>
        <p:spPr>
          <a:xfrm>
            <a:off x="6646985" y="1925515"/>
            <a:ext cx="1248508" cy="99353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109295" y="2180438"/>
            <a:ext cx="19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156.658.992-40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134456" y="2180438"/>
            <a:ext cx="151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Entrada de dados correto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/>
          <a:srcRect l="44062" t="18718" r="45316" b="63975"/>
          <a:stretch/>
        </p:blipFill>
        <p:spPr>
          <a:xfrm>
            <a:off x="5155060" y="2116742"/>
            <a:ext cx="844170" cy="77372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816237" y="3947748"/>
            <a:ext cx="91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Oráculo</a:t>
            </a:r>
          </a:p>
        </p:txBody>
      </p:sp>
      <p:pic>
        <p:nvPicPr>
          <p:cNvPr id="14" name="Picture 2" descr="Resultado de imagem para imagem documen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727" y="1134208"/>
            <a:ext cx="955023" cy="79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7473665" y="1239541"/>
            <a:ext cx="4026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1400" dirty="0"/>
              <a:t>Aceitar Apenas números; </a:t>
            </a:r>
          </a:p>
          <a:p>
            <a:pPr lvl="1"/>
            <a:r>
              <a:rPr lang="pt-BR" sz="1400" dirty="0"/>
              <a:t>cálculo do dígito verificador padrão do CPF; </a:t>
            </a:r>
          </a:p>
          <a:p>
            <a:pPr lvl="1"/>
            <a:r>
              <a:rPr lang="pt-BR" sz="1400" dirty="0"/>
              <a:t>Recusar todos os dígitos iguais. </a:t>
            </a:r>
          </a:p>
          <a:p>
            <a:pPr lvl="1"/>
            <a:r>
              <a:rPr lang="pt-BR" sz="1400" dirty="0"/>
              <a:t>Possui onze caracteres numéricos, no formato XXX.XXX.XXX-XX</a:t>
            </a:r>
          </a:p>
        </p:txBody>
      </p:sp>
    </p:spTree>
    <p:extLst>
      <p:ext uri="{BB962C8B-B14F-4D97-AF65-F5344CB8AC3E}">
        <p14:creationId xmlns:p14="http://schemas.microsoft.com/office/powerpoint/2010/main" val="3089402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/>
          <a:lstStyle/>
          <a:p>
            <a:pPr algn="ctr"/>
            <a:r>
              <a:rPr lang="pt-BR" dirty="0"/>
              <a:t>Teste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83678"/>
            <a:ext cx="10515600" cy="5187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Cenário de uma atividade de Teste;</a:t>
            </a:r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Legenda:  (Criar animação do Cenário)</a:t>
            </a:r>
          </a:p>
          <a:p>
            <a:pPr marL="457200" lvl="1" indent="0">
              <a:buNone/>
            </a:pPr>
            <a:r>
              <a:rPr lang="pt-BR" dirty="0"/>
              <a:t>	D(P) = Domínio de entrada do programa;</a:t>
            </a:r>
          </a:p>
          <a:p>
            <a:pPr marL="457200" lvl="1" indent="0">
              <a:buNone/>
            </a:pPr>
            <a:r>
              <a:rPr lang="pt-BR" dirty="0"/>
              <a:t>       T = Domínio de Caso de Testes;</a:t>
            </a:r>
          </a:p>
          <a:p>
            <a:pPr marL="457200" lvl="1" indent="0">
              <a:buNone/>
            </a:pPr>
            <a:r>
              <a:rPr lang="pt-BR" dirty="0"/>
              <a:t>	P = Programa;</a:t>
            </a:r>
          </a:p>
          <a:p>
            <a:pPr marL="457200" lvl="1" indent="0">
              <a:buNone/>
            </a:pPr>
            <a:r>
              <a:rPr lang="pt-BR" dirty="0"/>
              <a:t>       S(P) = Especificação do Programa;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5" name="Espaço Reservado para Conteúdo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7649" r="75697" b="28554"/>
          <a:stretch/>
        </p:blipFill>
        <p:spPr>
          <a:xfrm>
            <a:off x="838200" y="2549770"/>
            <a:ext cx="2231781" cy="1371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1" t="48454" r="64435" b="35586"/>
          <a:stretch/>
        </p:blipFill>
        <p:spPr>
          <a:xfrm>
            <a:off x="3043605" y="3033347"/>
            <a:ext cx="1099038" cy="6506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50216" r="44285" b="35550"/>
          <a:stretch/>
        </p:blipFill>
        <p:spPr>
          <a:xfrm>
            <a:off x="4142643" y="3103686"/>
            <a:ext cx="2101362" cy="58029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4" t="46208" r="30780" b="29852"/>
          <a:stretch/>
        </p:blipFill>
        <p:spPr>
          <a:xfrm>
            <a:off x="6182459" y="2945424"/>
            <a:ext cx="1466849" cy="97594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5" t="18980" r="28955" b="56649"/>
          <a:stretch/>
        </p:blipFill>
        <p:spPr>
          <a:xfrm>
            <a:off x="6646985" y="1925515"/>
            <a:ext cx="1248508" cy="99353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109295" y="2180438"/>
            <a:ext cx="19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156.658.992-40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134456" y="2180438"/>
            <a:ext cx="151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Entrada de dados correto</a:t>
            </a: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l="44062" t="18718" r="45316" b="63975"/>
          <a:stretch/>
        </p:blipFill>
        <p:spPr>
          <a:xfrm>
            <a:off x="5155060" y="2116742"/>
            <a:ext cx="844170" cy="773722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816237" y="3947748"/>
            <a:ext cx="91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Oráculo</a:t>
            </a:r>
          </a:p>
        </p:txBody>
      </p:sp>
      <p:pic>
        <p:nvPicPr>
          <p:cNvPr id="15" name="Picture 2" descr="Resultado de imagem para imagem documen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727" y="1134208"/>
            <a:ext cx="955023" cy="79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7473665" y="1239541"/>
            <a:ext cx="4026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1400" dirty="0"/>
              <a:t>Aceitar Apenas números; </a:t>
            </a:r>
          </a:p>
          <a:p>
            <a:pPr lvl="1"/>
            <a:r>
              <a:rPr lang="pt-BR" sz="1400" dirty="0"/>
              <a:t>cálculo do dígito verificador padrão do CPF; </a:t>
            </a:r>
          </a:p>
          <a:p>
            <a:pPr lvl="1"/>
            <a:r>
              <a:rPr lang="pt-BR" sz="1400" dirty="0"/>
              <a:t>Recusar todos os dígitos iguais. </a:t>
            </a:r>
          </a:p>
          <a:p>
            <a:pPr lvl="1"/>
            <a:r>
              <a:rPr lang="pt-BR" sz="1400" dirty="0"/>
              <a:t>Possui onze caracteres numéricos, no formato XXX.XXX.XXX-XX</a:t>
            </a:r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5"/>
          <a:srcRect l="66308" t="47949" r="21322" b="46153"/>
          <a:stretch/>
        </p:blipFill>
        <p:spPr>
          <a:xfrm>
            <a:off x="7473665" y="3089740"/>
            <a:ext cx="2215459" cy="5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3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Processo de testes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1408"/>
            <a:ext cx="10515600" cy="458555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pt-BR" dirty="0"/>
              <a:t>Para melhor eficácia e eficiência, o processo de teste, como qualquer outro processo, deve ser revisto continuamente de forma a aperfeiçoar sua atuação buscando a melhoria contínua.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3411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Fases de um processo de testes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1408"/>
            <a:ext cx="10515600" cy="45855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12" y="2020765"/>
            <a:ext cx="75723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6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331" y="457200"/>
            <a:ext cx="10515600" cy="85541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Fases de um processo de testes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Planejamento dos Testes</a:t>
            </a:r>
            <a:r>
              <a:rPr lang="pt-BR" dirty="0"/>
              <a:t>: Aqui os testes serão realizados tendo como base as restrições do cliente em relação a prazos, custos e qualidade.</a:t>
            </a:r>
          </a:p>
          <a:p>
            <a:pPr marL="0" indent="0">
              <a:buNone/>
            </a:pPr>
            <a:r>
              <a:rPr lang="pt-BR" dirty="0"/>
              <a:t>Como exemplo de processos nessa atividade:</a:t>
            </a:r>
          </a:p>
          <a:p>
            <a:pPr marL="0" indent="0">
              <a:buNone/>
            </a:pPr>
            <a:r>
              <a:rPr lang="pt-BR" b="1" dirty="0"/>
              <a:t>Definição dos cenários: </a:t>
            </a:r>
            <a:r>
              <a:rPr lang="pt-BR" dirty="0"/>
              <a:t>No Exemplo de CPF anterior é nessa fase que os cenários são definidos:</a:t>
            </a:r>
          </a:p>
          <a:p>
            <a:pPr lvl="1"/>
            <a:r>
              <a:rPr lang="pt-BR" dirty="0"/>
              <a:t> Entrada de Dados Correto;</a:t>
            </a:r>
          </a:p>
          <a:p>
            <a:pPr lvl="1"/>
            <a:r>
              <a:rPr lang="pt-BR" dirty="0"/>
              <a:t> Entrada de Dados 9 caracteres;</a:t>
            </a:r>
          </a:p>
          <a:p>
            <a:pPr lvl="1"/>
            <a:r>
              <a:rPr lang="pt-BR" dirty="0"/>
              <a:t> Entrada de </a:t>
            </a:r>
            <a:r>
              <a:rPr lang="pt-BR" dirty="0" err="1"/>
              <a:t>cpf</a:t>
            </a:r>
            <a:r>
              <a:rPr lang="pt-BR" dirty="0"/>
              <a:t> com letras ;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875333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331" y="457200"/>
            <a:ext cx="10515600" cy="85541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Fases de um processo de testes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Especificação dos Testes</a:t>
            </a:r>
            <a:r>
              <a:rPr lang="pt-BR" dirty="0"/>
              <a:t>: São especificados os cenários e casos de teste considerando os requisitos especificados e a necessidade de cobertura dos testes a serem realizados.</a:t>
            </a:r>
          </a:p>
          <a:p>
            <a:pPr marL="0" indent="0">
              <a:buNone/>
            </a:pPr>
            <a:r>
              <a:rPr lang="pt-BR" dirty="0"/>
              <a:t>Como exemplo de processos nessa atividade:</a:t>
            </a:r>
          </a:p>
          <a:p>
            <a:pPr marL="0" indent="0">
              <a:buNone/>
            </a:pPr>
            <a:r>
              <a:rPr lang="pt-BR" b="1" dirty="0"/>
              <a:t>Análise e especificação dos requisitos</a:t>
            </a:r>
            <a:r>
              <a:rPr lang="pt-BR" dirty="0"/>
              <a:t> </a:t>
            </a:r>
            <a:r>
              <a:rPr lang="pt-BR" b="1" dirty="0"/>
              <a:t>: </a:t>
            </a:r>
            <a:r>
              <a:rPr lang="pt-BR" dirty="0"/>
              <a:t>No Exemplo de CPF anterior é nessa fase que os cenários serão construídos após os requisitos forem analisados:</a:t>
            </a:r>
          </a:p>
          <a:p>
            <a:pPr marL="457200" lvl="1" indent="0">
              <a:buNone/>
            </a:pPr>
            <a:r>
              <a:rPr lang="pt-BR" dirty="0"/>
              <a:t>Aceitar o preenchimento apenas com números; </a:t>
            </a:r>
          </a:p>
          <a:p>
            <a:pPr marL="457200" lvl="1" indent="0">
              <a:buNone/>
            </a:pPr>
            <a:r>
              <a:rPr lang="pt-BR" dirty="0"/>
              <a:t>Realizar o cálculo do dígito verificador conforme padrão do CPF; </a:t>
            </a:r>
          </a:p>
          <a:p>
            <a:pPr marL="457200" lvl="1" indent="0">
              <a:buNone/>
            </a:pPr>
            <a:r>
              <a:rPr lang="pt-BR" dirty="0"/>
              <a:t>Recusar todos os dígitos iguais. </a:t>
            </a:r>
          </a:p>
          <a:p>
            <a:pPr marL="457200" lvl="1" indent="0">
              <a:buNone/>
            </a:pPr>
            <a:r>
              <a:rPr lang="pt-BR" dirty="0"/>
              <a:t>Possui onze caracteres numéricos, no formato XXX.XXX.XXX-XX;</a:t>
            </a:r>
          </a:p>
          <a:p>
            <a:pPr marL="0" indent="0">
              <a:buNone/>
            </a:pPr>
            <a:endParaRPr lang="pt-BR" b="1" dirty="0"/>
          </a:p>
        </p:txBody>
      </p:sp>
      <p:pic>
        <p:nvPicPr>
          <p:cNvPr id="4" name="Picture 2" descr="Resultado de imagem para imagem docume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861" y="4870938"/>
            <a:ext cx="955023" cy="9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910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331" y="457200"/>
            <a:ext cx="10515600" cy="85541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Fases de um processo de testes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Modelagem dos testes:</a:t>
            </a:r>
            <a:r>
              <a:rPr lang="pt-BR" dirty="0"/>
              <a:t> É realizada a definição dos itens necessários para a implementação dos cenários de teste especificados.</a:t>
            </a:r>
          </a:p>
          <a:p>
            <a:pPr marL="0" indent="0">
              <a:buNone/>
            </a:pPr>
            <a:r>
              <a:rPr lang="pt-BR" dirty="0"/>
              <a:t>Como exemplo de processos nessa atividade:</a:t>
            </a:r>
          </a:p>
          <a:p>
            <a:pPr marL="0" indent="0">
              <a:buNone/>
            </a:pPr>
            <a:r>
              <a:rPr lang="pt-BR" b="1" dirty="0"/>
              <a:t>Criação dos roteiros de testes</a:t>
            </a:r>
            <a:r>
              <a:rPr lang="pt-BR" dirty="0"/>
              <a:t>  </a:t>
            </a:r>
            <a:r>
              <a:rPr lang="pt-BR" b="1" dirty="0"/>
              <a:t>: </a:t>
            </a:r>
            <a:r>
              <a:rPr lang="pt-BR" dirty="0"/>
              <a:t>No Exemplo de CPF anterior é o fluxo que o será realizado para o teste:</a:t>
            </a:r>
          </a:p>
          <a:p>
            <a:pPr marL="0" indent="0">
              <a:buNone/>
            </a:pPr>
            <a:endParaRPr lang="pt-BR" b="1" dirty="0"/>
          </a:p>
        </p:txBody>
      </p:sp>
      <p:pic>
        <p:nvPicPr>
          <p:cNvPr id="5" name="Espaço Reservado para Conteúdo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7649" r="75697" b="28554"/>
          <a:stretch/>
        </p:blipFill>
        <p:spPr>
          <a:xfrm>
            <a:off x="1392115" y="4805363"/>
            <a:ext cx="2231781" cy="1371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1" t="48454" r="64435" b="35586"/>
          <a:stretch/>
        </p:blipFill>
        <p:spPr>
          <a:xfrm>
            <a:off x="3597520" y="5288940"/>
            <a:ext cx="1099038" cy="6506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50216" r="44285" b="35550"/>
          <a:stretch/>
        </p:blipFill>
        <p:spPr>
          <a:xfrm>
            <a:off x="4696558" y="5359279"/>
            <a:ext cx="2101362" cy="58029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4" t="46208" r="30780" b="29852"/>
          <a:stretch/>
        </p:blipFill>
        <p:spPr>
          <a:xfrm>
            <a:off x="6736374" y="5201017"/>
            <a:ext cx="1466849" cy="97594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5" t="18980" r="28955" b="56649"/>
          <a:stretch/>
        </p:blipFill>
        <p:spPr>
          <a:xfrm>
            <a:off x="7200900" y="4181108"/>
            <a:ext cx="1248508" cy="99353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0" t="50836" r="11060" b="35730"/>
          <a:stretch/>
        </p:blipFill>
        <p:spPr>
          <a:xfrm>
            <a:off x="8203223" y="5359279"/>
            <a:ext cx="2092569" cy="54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52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331" y="457200"/>
            <a:ext cx="10515600" cy="85541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Fases de um processo de testes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 Preparação do ambiente de testes:</a:t>
            </a:r>
            <a:r>
              <a:rPr lang="pt-BR" dirty="0"/>
              <a:t> Atividades relacionadas à preparação do ambiente de testes da organização.</a:t>
            </a:r>
          </a:p>
          <a:p>
            <a:pPr marL="0" indent="0">
              <a:buNone/>
            </a:pPr>
            <a:r>
              <a:rPr lang="pt-BR" dirty="0"/>
              <a:t>Como exemplo de processos nessa atividade:</a:t>
            </a:r>
          </a:p>
          <a:p>
            <a:pPr marL="0" indent="0">
              <a:buNone/>
            </a:pPr>
            <a:r>
              <a:rPr lang="pt-BR" b="1" dirty="0"/>
              <a:t>Preparação do ambiente: </a:t>
            </a:r>
            <a:r>
              <a:rPr lang="pt-BR" dirty="0"/>
              <a:t>No Exemplo de CPF anterior o teste é realizado pelo </a:t>
            </a:r>
            <a:r>
              <a:rPr lang="pt-BR" dirty="0" err="1"/>
              <a:t>tester</a:t>
            </a:r>
            <a:r>
              <a:rPr lang="pt-BR" dirty="0"/>
              <a:t> e um </a:t>
            </a:r>
            <a:r>
              <a:rPr lang="pt-BR" dirty="0" err="1"/>
              <a:t>checklist</a:t>
            </a:r>
            <a:r>
              <a:rPr lang="pt-BR" dirty="0"/>
              <a:t> com saídas TRUE ou FALSE:</a:t>
            </a:r>
          </a:p>
          <a:p>
            <a:pPr marL="0" indent="0">
              <a:buNone/>
            </a:pP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450" y="4556630"/>
            <a:ext cx="1125415" cy="1467933"/>
          </a:xfrm>
          <a:prstGeom prst="rect">
            <a:avLst/>
          </a:prstGeom>
        </p:spPr>
      </p:pic>
      <p:sp>
        <p:nvSpPr>
          <p:cNvPr id="11" name="Seta: para a Direita 10"/>
          <p:cNvSpPr/>
          <p:nvPr/>
        </p:nvSpPr>
        <p:spPr>
          <a:xfrm>
            <a:off x="5011616" y="5048280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2" descr="Resultado de imagem para imagem documen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13084"/>
            <a:ext cx="955023" cy="9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63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66922"/>
          </a:xfrm>
        </p:spPr>
        <p:txBody>
          <a:bodyPr>
            <a:normAutofit fontScale="90000"/>
          </a:bodyPr>
          <a:lstStyle/>
          <a:p>
            <a:r>
              <a:rPr lang="pt-BR" dirty="0"/>
              <a:t>Aula Expositiva: Testes de software Ágeis e TDD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503985"/>
            <a:ext cx="9144000" cy="536329"/>
          </a:xfrm>
        </p:spPr>
        <p:txBody>
          <a:bodyPr>
            <a:normAutofit/>
          </a:bodyPr>
          <a:lstStyle/>
          <a:p>
            <a:pPr algn="r"/>
            <a:r>
              <a:rPr lang="pt-BR" dirty="0"/>
              <a:t>Isaac Souza Elgrably</a:t>
            </a:r>
          </a:p>
        </p:txBody>
      </p:sp>
    </p:spTree>
    <p:extLst>
      <p:ext uri="{BB962C8B-B14F-4D97-AF65-F5344CB8AC3E}">
        <p14:creationId xmlns:p14="http://schemas.microsoft.com/office/powerpoint/2010/main" val="3323226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331" y="457200"/>
            <a:ext cx="10515600" cy="85541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Fases de um processo de testes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Execução dos Testes:</a:t>
            </a:r>
            <a:r>
              <a:rPr lang="pt-BR" dirty="0"/>
              <a:t> Atividades de execução dos testes planejados.</a:t>
            </a:r>
          </a:p>
          <a:p>
            <a:pPr marL="0" indent="0">
              <a:buNone/>
            </a:pPr>
            <a:r>
              <a:rPr lang="pt-BR" dirty="0"/>
              <a:t>Como exemplo de processos nessa atividade:</a:t>
            </a:r>
          </a:p>
          <a:p>
            <a:pPr marL="0" indent="0">
              <a:buNone/>
            </a:pPr>
            <a:r>
              <a:rPr lang="pt-BR" b="1" dirty="0"/>
              <a:t>Execução dos casos de teste: </a:t>
            </a:r>
            <a:r>
              <a:rPr lang="pt-BR" dirty="0"/>
              <a:t>No Exemplo de CPF é o fluxo final com as entradas e as saídas:</a:t>
            </a:r>
          </a:p>
          <a:p>
            <a:pPr marL="0" indent="0">
              <a:buNone/>
            </a:pPr>
            <a:endParaRPr lang="pt-BR" b="1" dirty="0"/>
          </a:p>
        </p:txBody>
      </p:sp>
      <p:pic>
        <p:nvPicPr>
          <p:cNvPr id="7" name="Espaço Reservado para Conteúdo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7649" r="75697" b="28554"/>
          <a:stretch/>
        </p:blipFill>
        <p:spPr>
          <a:xfrm>
            <a:off x="838200" y="4923693"/>
            <a:ext cx="2231781" cy="13716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1" t="48454" r="64435" b="35586"/>
          <a:stretch/>
        </p:blipFill>
        <p:spPr>
          <a:xfrm>
            <a:off x="3043605" y="5407270"/>
            <a:ext cx="1099038" cy="65063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50216" r="44285" b="35550"/>
          <a:stretch/>
        </p:blipFill>
        <p:spPr>
          <a:xfrm>
            <a:off x="4142643" y="5477609"/>
            <a:ext cx="2101362" cy="58029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4" t="46208" r="30780" b="29852"/>
          <a:stretch/>
        </p:blipFill>
        <p:spPr>
          <a:xfrm>
            <a:off x="6182459" y="5319347"/>
            <a:ext cx="1466849" cy="97594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5" t="18980" r="28955" b="56649"/>
          <a:stretch/>
        </p:blipFill>
        <p:spPr>
          <a:xfrm>
            <a:off x="6646985" y="4299438"/>
            <a:ext cx="1248508" cy="993531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1109295" y="4554361"/>
            <a:ext cx="19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156.658.992-40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134456" y="4554361"/>
            <a:ext cx="151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Entrada de dados correto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/>
          <a:srcRect l="44062" t="18718" r="45316" b="63975"/>
          <a:stretch/>
        </p:blipFill>
        <p:spPr>
          <a:xfrm>
            <a:off x="5155060" y="4490665"/>
            <a:ext cx="844170" cy="773722"/>
          </a:xfrm>
          <a:prstGeom prst="rect">
            <a:avLst/>
          </a:prstGeom>
        </p:spPr>
      </p:pic>
      <p:pic>
        <p:nvPicPr>
          <p:cNvPr id="17" name="Picture 2" descr="Resultado de imagem para imagem documen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727" y="3508131"/>
            <a:ext cx="955023" cy="79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/>
          <p:cNvSpPr txBox="1"/>
          <p:nvPr/>
        </p:nvSpPr>
        <p:spPr>
          <a:xfrm>
            <a:off x="7473665" y="3613464"/>
            <a:ext cx="40268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pt-BR" sz="1400" dirty="0"/>
              <a:t>Aceitar Apenas números; </a:t>
            </a:r>
          </a:p>
          <a:p>
            <a:pPr lvl="1"/>
            <a:r>
              <a:rPr lang="pt-BR" sz="1400" dirty="0"/>
              <a:t>cálculo do dígito verificador padrão do CPF; </a:t>
            </a:r>
          </a:p>
          <a:p>
            <a:pPr lvl="1"/>
            <a:r>
              <a:rPr lang="pt-BR" sz="1400" dirty="0"/>
              <a:t>Recusar todos os dígitos iguais. </a:t>
            </a:r>
          </a:p>
          <a:p>
            <a:pPr lvl="1"/>
            <a:r>
              <a:rPr lang="pt-BR" sz="1400" dirty="0"/>
              <a:t>Possui onze caracteres numéricos, no formato XXX.XXX.XXX-XX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5"/>
          <a:srcRect l="66308" t="47949" r="21322" b="46153"/>
          <a:stretch/>
        </p:blipFill>
        <p:spPr>
          <a:xfrm>
            <a:off x="7473665" y="5463663"/>
            <a:ext cx="2215459" cy="59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4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7331" y="457200"/>
            <a:ext cx="10515600" cy="85541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Fases de um processo de testes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Execução dos Testes:</a:t>
            </a:r>
            <a:r>
              <a:rPr lang="pt-BR" dirty="0"/>
              <a:t> Atividade os resultados da execução dos testes são comparados com os resultados esperados. Como exemplo de processos nessa atividade:</a:t>
            </a:r>
          </a:p>
          <a:p>
            <a:pPr marL="0" indent="0">
              <a:buNone/>
            </a:pPr>
            <a:r>
              <a:rPr lang="pt-BR" b="1" dirty="0"/>
              <a:t>Validação da saída de resultado: </a:t>
            </a:r>
            <a:r>
              <a:rPr lang="pt-BR" dirty="0"/>
              <a:t>No Exemplo de CPF é a comparação do resultado obtido com o resultado esperado:</a:t>
            </a:r>
          </a:p>
          <a:p>
            <a:pPr marL="0" indent="0">
              <a:buNone/>
            </a:pPr>
            <a:endParaRPr lang="pt-BR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7625394" y="4732215"/>
            <a:ext cx="13764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[Sucesso;</a:t>
            </a:r>
          </a:p>
          <a:p>
            <a:pPr algn="ctr"/>
            <a:r>
              <a:rPr lang="pt-BR" dirty="0"/>
              <a:t>Falha;</a:t>
            </a:r>
          </a:p>
          <a:p>
            <a:pPr algn="ctr"/>
            <a:r>
              <a:rPr lang="pt-BR" dirty="0"/>
              <a:t>Falha]</a:t>
            </a: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665" y="4459914"/>
            <a:ext cx="1125415" cy="1467933"/>
          </a:xfrm>
          <a:prstGeom prst="rect">
            <a:avLst/>
          </a:prstGeom>
        </p:spPr>
      </p:pic>
      <p:sp>
        <p:nvSpPr>
          <p:cNvPr id="21" name="Seta: para a Direita 20"/>
          <p:cNvSpPr/>
          <p:nvPr/>
        </p:nvSpPr>
        <p:spPr>
          <a:xfrm>
            <a:off x="4393691" y="495156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Direita 21"/>
          <p:cNvSpPr/>
          <p:nvPr/>
        </p:nvSpPr>
        <p:spPr>
          <a:xfrm>
            <a:off x="6646986" y="4951564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944300" y="4732215"/>
            <a:ext cx="22508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dirty="0"/>
              <a:t>[156.658.992-40;</a:t>
            </a:r>
          </a:p>
          <a:p>
            <a:pPr lvl="1"/>
            <a:r>
              <a:rPr lang="pt-BR" dirty="0"/>
              <a:t>998.299.9-82;</a:t>
            </a:r>
          </a:p>
          <a:p>
            <a:pPr lvl="1"/>
            <a:r>
              <a:rPr lang="pt-BR" dirty="0"/>
              <a:t>A22.292.939.22]</a:t>
            </a:r>
          </a:p>
        </p:txBody>
      </p:sp>
    </p:spTree>
    <p:extLst>
      <p:ext uri="{BB962C8B-B14F-4D97-AF65-F5344CB8AC3E}">
        <p14:creationId xmlns:p14="http://schemas.microsoft.com/office/powerpoint/2010/main" val="95825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835269"/>
            <a:ext cx="10515600" cy="855419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cs typeface="Arial" charset="0"/>
              </a:rPr>
              <a:t>Testes Tradicionais</a:t>
            </a:r>
            <a:br>
              <a:rPr lang="pt-BR" dirty="0">
                <a:cs typeface="Arial" charset="0"/>
              </a:rPr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metodologia tradicional, a atividade de teste é quase sempre realizada ao final de cada versão, sendo esse o momento em que o analista de testes analisa os requisitos a partir das especificações e das documentações geradas.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6479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1837"/>
          </a:xfrm>
        </p:spPr>
        <p:txBody>
          <a:bodyPr>
            <a:normAutofit/>
          </a:bodyPr>
          <a:lstStyle/>
          <a:p>
            <a:r>
              <a:rPr lang="pt-BR" sz="3600" dirty="0"/>
              <a:t>Exemplo de Modelo de Teste Tradicional: ciclo em V</a:t>
            </a:r>
          </a:p>
        </p:txBody>
      </p:sp>
      <p:pic>
        <p:nvPicPr>
          <p:cNvPr id="1026" name="Picture 2" descr="http://arquivo.devmedia.com.br/REVISTAS/es/imagens/48/01_Testes_ageis/image001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02" y="1320127"/>
            <a:ext cx="8272709" cy="531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472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0098"/>
          </a:xfrm>
        </p:spPr>
        <p:txBody>
          <a:bodyPr/>
          <a:lstStyle/>
          <a:p>
            <a:pPr algn="ctr"/>
            <a:r>
              <a:rPr lang="pt-BR" dirty="0">
                <a:cs typeface="Arial" charset="0"/>
              </a:rPr>
              <a:t>Testes Ágeis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Diferentemente da metodologia tradicional, a atividade de teste no sistema propriamente dito é um processo empírico, sendo realizado em todas as fases do projeto, do início ao fim, onde os profissionais de testes contribuem para o processo como um todo, validando os requisitos desde a sua criação até a entrega final. </a:t>
            </a:r>
          </a:p>
        </p:txBody>
      </p:sp>
    </p:spTree>
    <p:extLst>
      <p:ext uri="{BB962C8B-B14F-4D97-AF65-F5344CB8AC3E}">
        <p14:creationId xmlns:p14="http://schemas.microsoft.com/office/powerpoint/2010/main" val="2951741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47541"/>
            <a:ext cx="10515600" cy="1325563"/>
          </a:xfrm>
        </p:spPr>
        <p:txBody>
          <a:bodyPr/>
          <a:lstStyle/>
          <a:p>
            <a:r>
              <a:rPr lang="pt-BR" dirty="0"/>
              <a:t>Principais Atividades em Teste Ágeis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1408"/>
            <a:ext cx="10515600" cy="4585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As principais atividades, são:</a:t>
            </a:r>
          </a:p>
          <a:p>
            <a:r>
              <a:rPr lang="pt-BR" dirty="0"/>
              <a:t>Criação da documentação de testes;</a:t>
            </a:r>
          </a:p>
          <a:p>
            <a:r>
              <a:rPr lang="pt-BR" dirty="0"/>
              <a:t>Preparação do ambiente de testes;</a:t>
            </a:r>
          </a:p>
          <a:p>
            <a:r>
              <a:rPr lang="pt-BR" dirty="0"/>
              <a:t>Execução dos testes;</a:t>
            </a:r>
          </a:p>
          <a:p>
            <a:r>
              <a:rPr lang="pt-BR" dirty="0"/>
              <a:t>Aceite e reprovação dos testes;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9883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8213"/>
          </a:xfrm>
        </p:spPr>
        <p:txBody>
          <a:bodyPr/>
          <a:lstStyle/>
          <a:p>
            <a:r>
              <a:rPr lang="pt-BR" dirty="0"/>
              <a:t>Exemplo de Modelo de Teste Ágil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509" y="1301262"/>
            <a:ext cx="8543558" cy="50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07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667"/>
          </a:xfrm>
        </p:spPr>
        <p:txBody>
          <a:bodyPr/>
          <a:lstStyle/>
          <a:p>
            <a:pPr algn="ctr"/>
            <a:r>
              <a:rPr lang="pt-BR" b="1" dirty="0"/>
              <a:t>Quadrante de teste Ágil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57301"/>
            <a:ext cx="10515600" cy="4919662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Principais pontos, do quadrante 1:</a:t>
            </a:r>
          </a:p>
          <a:p>
            <a:r>
              <a:rPr lang="pt-BR" b="1" dirty="0"/>
              <a:t>Foco na principal prática de desenvolvimento ágil:  TDD – Test </a:t>
            </a:r>
            <a:r>
              <a:rPr lang="pt-BR" b="1" dirty="0" err="1"/>
              <a:t>Driven</a:t>
            </a:r>
            <a:r>
              <a:rPr lang="pt-BR" b="1" dirty="0"/>
              <a:t> </a:t>
            </a:r>
            <a:r>
              <a:rPr lang="pt-BR" b="1" dirty="0" err="1"/>
              <a:t>Development</a:t>
            </a:r>
            <a:r>
              <a:rPr lang="pt-BR" b="1" dirty="0"/>
              <a:t>.</a:t>
            </a:r>
          </a:p>
          <a:p>
            <a:r>
              <a:rPr lang="pt-BR" b="1" dirty="0"/>
              <a:t>Prática de teste de unidade, que valida uma pequena parte da aplicação como objetos e/ou método.</a:t>
            </a:r>
          </a:p>
          <a:p>
            <a:r>
              <a:rPr lang="pt-BR" b="1" dirty="0"/>
              <a:t>Prática de testes de componentes, que valida partes maiores da aplicação como um grupo de classes. </a:t>
            </a:r>
          </a:p>
          <a:p>
            <a:r>
              <a:rPr lang="pt-BR" b="1" dirty="0"/>
              <a:t>Os testes desenvolvidos usualmente executados dentro de uma abordagem de Integração Contínua para prover um rápido feedback da qualidade do código.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471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Quadrante de teste Ágil 1 – Exemplo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39" t="48887" r="51109" b="39511"/>
          <a:stretch/>
        </p:blipFill>
        <p:spPr>
          <a:xfrm>
            <a:off x="1258999" y="1690687"/>
            <a:ext cx="4385662" cy="328080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16406" t="40278" r="47266" b="40833"/>
          <a:stretch/>
        </p:blipFill>
        <p:spPr>
          <a:xfrm>
            <a:off x="5929468" y="1690687"/>
            <a:ext cx="5139524" cy="344948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024554" y="5205046"/>
            <a:ext cx="524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de Teste de Unidade em um método.</a:t>
            </a:r>
          </a:p>
        </p:txBody>
      </p:sp>
    </p:spTree>
    <p:extLst>
      <p:ext uri="{BB962C8B-B14F-4D97-AF65-F5344CB8AC3E}">
        <p14:creationId xmlns:p14="http://schemas.microsoft.com/office/powerpoint/2010/main" val="2304511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Quadrante de teste Ágil 1 – Exemplo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16562" t="20833" r="41953" b="55278"/>
          <a:stretch/>
        </p:blipFill>
        <p:spPr>
          <a:xfrm>
            <a:off x="1042386" y="1605099"/>
            <a:ext cx="10800425" cy="3890178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850539" y="5795781"/>
            <a:ext cx="649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de Teste de Unidade, aonde manipulamos um objeto e testamos seu tamanho antes e depois de instanciá-lo.</a:t>
            </a:r>
          </a:p>
        </p:txBody>
      </p:sp>
    </p:spTree>
    <p:extLst>
      <p:ext uri="{BB962C8B-B14F-4D97-AF65-F5344CB8AC3E}">
        <p14:creationId xmlns:p14="http://schemas.microsoft.com/office/powerpoint/2010/main" val="2108634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Teste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1408"/>
            <a:ext cx="10515600" cy="4585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Algumas Definições:</a:t>
            </a:r>
          </a:p>
          <a:p>
            <a:r>
              <a:rPr lang="pt-BR" dirty="0"/>
              <a:t>Teste de software é o processo de execução de um produto para determinar se ele atingiu suas especificações e funcionou corretamente no ambiente para o qual foi projetado.</a:t>
            </a:r>
          </a:p>
          <a:p>
            <a:r>
              <a:rPr lang="pt-BR" dirty="0"/>
              <a:t> Testes de software representa uma estruturação de atividades, etapas, artefatos, papéis e responsabilidades que buscam a padronização de equipes e trabalhos buscando uma forma de ampliar a organização, a qualidade e o controle dos projetos de teste.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3790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2642"/>
          </a:xfrm>
        </p:spPr>
        <p:txBody>
          <a:bodyPr>
            <a:normAutofit fontScale="90000"/>
          </a:bodyPr>
          <a:lstStyle/>
          <a:p>
            <a:r>
              <a:rPr lang="pt-BR" dirty="0"/>
              <a:t>Quadrante de teste Ágil 1 – Exemplo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850539" y="6104830"/>
            <a:ext cx="649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de Teste de Componentes, aonde mais de uma classe é utilizada para execução do teste.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17235" t="17051" r="46851" b="46282"/>
          <a:stretch/>
        </p:blipFill>
        <p:spPr>
          <a:xfrm>
            <a:off x="1090673" y="1264560"/>
            <a:ext cx="10334147" cy="453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4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387"/>
          </a:xfrm>
        </p:spPr>
        <p:txBody>
          <a:bodyPr>
            <a:normAutofit fontScale="90000"/>
          </a:bodyPr>
          <a:lstStyle/>
          <a:p>
            <a:r>
              <a:rPr lang="pt-BR" dirty="0"/>
              <a:t>Quadrante de teste Ágil 1 – Exemplo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068582" y="5934670"/>
            <a:ext cx="88150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de Teste de integração aonde componentes diferentes são testados em um fluxo. No qual é incluído um paciente, em seguida é verificado se o paciente está no Banco de Dados, depois o paciente e excluído e é verificado se ele não está mais no Banco.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5000" t="33611" r="35234" b="47222"/>
          <a:stretch/>
        </p:blipFill>
        <p:spPr>
          <a:xfrm>
            <a:off x="342901" y="947622"/>
            <a:ext cx="6133192" cy="295469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25157" t="43981" r="35391" b="36667"/>
          <a:stretch/>
        </p:blipFill>
        <p:spPr>
          <a:xfrm>
            <a:off x="6829425" y="947623"/>
            <a:ext cx="4810125" cy="262425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/>
          <a:srcRect l="25078" t="30000" r="33438" b="52222"/>
          <a:stretch/>
        </p:blipFill>
        <p:spPr>
          <a:xfrm>
            <a:off x="342901" y="3758528"/>
            <a:ext cx="6133192" cy="217614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l="25078" t="56667" r="46797" b="29445"/>
          <a:stretch/>
        </p:blipFill>
        <p:spPr>
          <a:xfrm>
            <a:off x="6829425" y="3902317"/>
            <a:ext cx="4810125" cy="193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86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667"/>
          </a:xfrm>
        </p:spPr>
        <p:txBody>
          <a:bodyPr/>
          <a:lstStyle/>
          <a:p>
            <a:pPr algn="ctr"/>
            <a:r>
              <a:rPr lang="pt-BR" dirty="0"/>
              <a:t>Quadrante de teste Ágil 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54015"/>
            <a:ext cx="10515600" cy="482294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Principais pontos, do quadrante 2:</a:t>
            </a:r>
          </a:p>
          <a:p>
            <a:r>
              <a:rPr lang="pt-BR" b="1" dirty="0"/>
              <a:t>Foco em guiar o time de desenvolvimento, porém em mais alto nível;</a:t>
            </a:r>
          </a:p>
          <a:p>
            <a:r>
              <a:rPr lang="pt-BR" b="1" dirty="0"/>
              <a:t>Testes que o cliente (</a:t>
            </a:r>
            <a:r>
              <a:rPr lang="pt-BR" b="1" dirty="0" err="1"/>
              <a:t>Product</a:t>
            </a:r>
            <a:r>
              <a:rPr lang="pt-BR" b="1" dirty="0"/>
              <a:t> </a:t>
            </a:r>
            <a:r>
              <a:rPr lang="pt-BR" b="1" dirty="0" err="1"/>
              <a:t>Owner</a:t>
            </a:r>
            <a:r>
              <a:rPr lang="pt-BR" b="1" dirty="0"/>
              <a:t>) compreenda.</a:t>
            </a:r>
          </a:p>
          <a:p>
            <a:r>
              <a:rPr lang="pt-BR" b="1" dirty="0"/>
              <a:t>Cliente define exemplos que serão usados para um entendimento maior do funcionamento da aplicação.</a:t>
            </a:r>
          </a:p>
          <a:p>
            <a:r>
              <a:rPr lang="pt-BR" b="1" dirty="0"/>
              <a:t>A técnica de BDD – </a:t>
            </a:r>
            <a:r>
              <a:rPr lang="pt-BR" b="1" dirty="0" err="1"/>
              <a:t>Behavior</a:t>
            </a:r>
            <a:r>
              <a:rPr lang="pt-BR" b="1" dirty="0"/>
              <a:t> </a:t>
            </a:r>
            <a:r>
              <a:rPr lang="pt-BR" b="1" dirty="0" err="1"/>
              <a:t>Driven</a:t>
            </a:r>
            <a:r>
              <a:rPr lang="pt-BR" b="1" dirty="0"/>
              <a:t> </a:t>
            </a:r>
            <a:r>
              <a:rPr lang="pt-BR" b="1" dirty="0" err="1"/>
              <a:t>Development</a:t>
            </a:r>
            <a:r>
              <a:rPr lang="pt-BR" b="1" dirty="0"/>
              <a:t> pode ser utilizada na escrita e execução automatizada destes exemplo.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0556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Quadrante de teste Ágil 2 - BDD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O BDD foi concebido </a:t>
            </a:r>
            <a:r>
              <a:rPr lang="pt-BR" b="1" dirty="0">
                <a:hlinkClick r:id="rId2"/>
              </a:rPr>
              <a:t>por Dan North</a:t>
            </a:r>
            <a:r>
              <a:rPr lang="pt-BR" b="1" dirty="0"/>
              <a:t>, a partir de uma insatisfação com a falta de informações dos testes de </a:t>
            </a:r>
            <a:r>
              <a:rPr lang="pt-BR" b="1" dirty="0">
                <a:hlinkClick r:id="rId3"/>
              </a:rPr>
              <a:t>TDD (“Test </a:t>
            </a:r>
            <a:r>
              <a:rPr lang="pt-BR" b="1" dirty="0" err="1">
                <a:hlinkClick r:id="rId3"/>
              </a:rPr>
              <a:t>driven</a:t>
            </a:r>
            <a:r>
              <a:rPr lang="pt-BR" b="1" dirty="0">
                <a:hlinkClick r:id="rId3"/>
              </a:rPr>
              <a:t> </a:t>
            </a:r>
            <a:r>
              <a:rPr lang="pt-BR" b="1" dirty="0" err="1">
                <a:hlinkClick r:id="rId3"/>
              </a:rPr>
              <a:t>development</a:t>
            </a:r>
            <a:r>
              <a:rPr lang="pt-BR" b="1" dirty="0">
                <a:hlinkClick r:id="rId3"/>
              </a:rPr>
              <a:t>”)</a:t>
            </a:r>
            <a:r>
              <a:rPr lang="pt-BR" b="1" dirty="0"/>
              <a:t>. Dan queria saber mais sobre o que deveria ser testado e como esse teste deveria ser realizado. A ideia principal do BDD é possibilitar que as funcionalidades do sistema sejam escritas em linguagem natural. Com isso, esse artefato pode ser utilizado como documentação, automatização de testes e auxílio aos desenvolvedores</a:t>
            </a:r>
          </a:p>
        </p:txBody>
      </p:sp>
    </p:spTree>
    <p:extLst>
      <p:ext uri="{BB962C8B-B14F-4D97-AF65-F5344CB8AC3E}">
        <p14:creationId xmlns:p14="http://schemas.microsoft.com/office/powerpoint/2010/main" val="2778395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667"/>
          </a:xfrm>
        </p:spPr>
        <p:txBody>
          <a:bodyPr/>
          <a:lstStyle/>
          <a:p>
            <a:pPr algn="ctr"/>
            <a:r>
              <a:rPr lang="pt-BR" dirty="0"/>
              <a:t>Quadrante de teste Ágil 2 - Exemplo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34" t="32450" r="42036" b="36560"/>
          <a:stretch/>
        </p:blipFill>
        <p:spPr>
          <a:xfrm>
            <a:off x="666167" y="1151792"/>
            <a:ext cx="10268560" cy="439675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529863" y="5801693"/>
            <a:ext cx="9404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Utilizando BDD. O cenário representa um fluxo de uso do sistema, explicitando entradas e saídas. Os dados  que serão usados na entrada ou que devem ser validados na saída podem ser parametrizados, como no exemplo abaixo.</a:t>
            </a:r>
          </a:p>
        </p:txBody>
      </p:sp>
    </p:spTree>
    <p:extLst>
      <p:ext uri="{BB962C8B-B14F-4D97-AF65-F5344CB8AC3E}">
        <p14:creationId xmlns:p14="http://schemas.microsoft.com/office/powerpoint/2010/main" val="3992916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667"/>
          </a:xfrm>
        </p:spPr>
        <p:txBody>
          <a:bodyPr/>
          <a:lstStyle/>
          <a:p>
            <a:pPr algn="ctr"/>
            <a:r>
              <a:rPr lang="pt-BR" dirty="0"/>
              <a:t>Quadrante de teste Ágil 3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54015"/>
            <a:ext cx="10515600" cy="482294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Principais pontos, do quadrante 3:</a:t>
            </a:r>
          </a:p>
          <a:p>
            <a:r>
              <a:rPr lang="pt-BR" b="1" dirty="0"/>
              <a:t>Foco em criticar o produto.</a:t>
            </a:r>
          </a:p>
          <a:p>
            <a:r>
              <a:rPr lang="pt-BR" b="1" dirty="0"/>
              <a:t>O cliente pode executar este tipo de tarefa, usualmente chamada de testes de aceitação.</a:t>
            </a:r>
          </a:p>
          <a:p>
            <a:r>
              <a:rPr lang="pt-BR" b="1" dirty="0"/>
              <a:t>O ponto central deste quadrante, são os testes exploratório.</a:t>
            </a:r>
          </a:p>
          <a:p>
            <a:r>
              <a:rPr lang="pt-BR" b="1" dirty="0"/>
              <a:t>Qualquer membro do time é capaz de, simultaneamente, aprender sobre a aplicação e executar mais testes.</a:t>
            </a:r>
          </a:p>
          <a:p>
            <a:r>
              <a:rPr lang="pt-BR" b="1" dirty="0"/>
              <a:t>Troca de feedbacks entre os membros, viabiliza extrair novos critérios e observar o comportamento da aplicação.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9767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64064"/>
            <a:ext cx="10515600" cy="786667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Quadrante de teste Ágil 3 – Exemplo de Missão de Teste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54015"/>
            <a:ext cx="10515600" cy="4822948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3672" t="21111" r="15312" b="40834"/>
          <a:stretch/>
        </p:blipFill>
        <p:spPr>
          <a:xfrm>
            <a:off x="971771" y="1817995"/>
            <a:ext cx="10248458" cy="43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40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667"/>
          </a:xfrm>
        </p:spPr>
        <p:txBody>
          <a:bodyPr/>
          <a:lstStyle/>
          <a:p>
            <a:pPr algn="ctr"/>
            <a:r>
              <a:rPr lang="pt-BR" dirty="0"/>
              <a:t>Quadrante de teste Ágil 3 - Exemplos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54015"/>
            <a:ext cx="10515600" cy="4822948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125" t="5324" r="14609" b="27361"/>
          <a:stretch/>
        </p:blipFill>
        <p:spPr>
          <a:xfrm>
            <a:off x="692920" y="1025540"/>
            <a:ext cx="10590598" cy="528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22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667"/>
          </a:xfrm>
        </p:spPr>
        <p:txBody>
          <a:bodyPr/>
          <a:lstStyle/>
          <a:p>
            <a:pPr algn="ctr"/>
            <a:r>
              <a:rPr lang="pt-BR" dirty="0"/>
              <a:t>Quadrante de teste Ágil 3 - Exemplos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54015"/>
            <a:ext cx="10515600" cy="4822948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18245" t="4872" r="37043" b="12949"/>
          <a:stretch/>
        </p:blipFill>
        <p:spPr>
          <a:xfrm>
            <a:off x="2121848" y="1252903"/>
            <a:ext cx="8593500" cy="436946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508132" y="5715000"/>
            <a:ext cx="618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Ferramenta </a:t>
            </a:r>
            <a:r>
              <a:rPr lang="pt-BR" dirty="0" err="1"/>
              <a:t>Selenium</a:t>
            </a:r>
            <a:r>
              <a:rPr lang="pt-BR" dirty="0"/>
              <a:t> para Testes de Aceitação automatizados.</a:t>
            </a:r>
          </a:p>
        </p:txBody>
      </p:sp>
    </p:spTree>
    <p:extLst>
      <p:ext uri="{BB962C8B-B14F-4D97-AF65-F5344CB8AC3E}">
        <p14:creationId xmlns:p14="http://schemas.microsoft.com/office/powerpoint/2010/main" val="604966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667"/>
          </a:xfrm>
        </p:spPr>
        <p:txBody>
          <a:bodyPr/>
          <a:lstStyle/>
          <a:p>
            <a:pPr algn="ctr"/>
            <a:r>
              <a:rPr lang="pt-BR" dirty="0"/>
              <a:t>Quadrante de teste Ágil 4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54015"/>
            <a:ext cx="10515600" cy="482294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Principais pontos, do quadrante 4:</a:t>
            </a:r>
          </a:p>
          <a:p>
            <a:r>
              <a:rPr lang="pt-BR" b="1" dirty="0"/>
              <a:t>Testes mais técnicos;</a:t>
            </a:r>
          </a:p>
          <a:p>
            <a:r>
              <a:rPr lang="pt-BR" b="1" dirty="0"/>
              <a:t>Criticam a aplicação em relação à performance, carga e segurança.</a:t>
            </a:r>
          </a:p>
          <a:p>
            <a:r>
              <a:rPr lang="pt-BR" b="1" dirty="0"/>
              <a:t>As técnicas aplicadas a performance, carga e segurança vão desde os níveis mais baixos como a utilização de ferramentas que simulam diversos acessos de usuários simultaneamente</a:t>
            </a:r>
            <a:r>
              <a:rPr lang="pt-BR" dirty="0"/>
              <a:t>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747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Teste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1408"/>
            <a:ext cx="10515600" cy="4585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Dados e curiosidades, no contexto histórico: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219325"/>
            <a:ext cx="9105900" cy="40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55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6667"/>
          </a:xfrm>
        </p:spPr>
        <p:txBody>
          <a:bodyPr/>
          <a:lstStyle/>
          <a:p>
            <a:pPr algn="ctr"/>
            <a:r>
              <a:rPr lang="pt-BR" dirty="0"/>
              <a:t>Quadrante de teste Ágil 4 - Exemplos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54015"/>
            <a:ext cx="10515600" cy="4822948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808948" y="5981725"/>
            <a:ext cx="8405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Aqui o </a:t>
            </a:r>
            <a:r>
              <a:rPr lang="pt-BR" dirty="0" err="1"/>
              <a:t>JUnitPerf</a:t>
            </a:r>
            <a:r>
              <a:rPr lang="pt-BR" dirty="0"/>
              <a:t> inicialmente testa 100 usuários executando o teste 10 vezes depois em intervalos aleatórios e por ultimo delimitar o tempo máximo de uma operação quando executada por múltiplos usuários . </a:t>
            </a:r>
          </a:p>
          <a:p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24567" t="31624" r="42404" b="51453"/>
          <a:stretch/>
        </p:blipFill>
        <p:spPr>
          <a:xfrm>
            <a:off x="838199" y="1164109"/>
            <a:ext cx="5540565" cy="159684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4591" t="48333" r="44039" b="30513"/>
          <a:stretch/>
        </p:blipFill>
        <p:spPr>
          <a:xfrm>
            <a:off x="6708861" y="1164109"/>
            <a:ext cx="4761089" cy="181336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l="24447" t="38205" r="44111" b="30385"/>
          <a:stretch/>
        </p:blipFill>
        <p:spPr>
          <a:xfrm>
            <a:off x="2519733" y="3036357"/>
            <a:ext cx="6983876" cy="264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57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>
            <a:normAutofit/>
          </a:bodyPr>
          <a:lstStyle/>
          <a:p>
            <a:pPr algn="ctr"/>
            <a:r>
              <a:rPr lang="pt-BR" sz="3800" dirty="0"/>
              <a:t>Quadro comparativo de Atividades: Tradicional x Ágil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1057161"/>
              </p:ext>
            </p:extLst>
          </p:nvPr>
        </p:nvGraphicFramePr>
        <p:xfrm>
          <a:off x="985421" y="1134207"/>
          <a:ext cx="10368378" cy="544414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524304">
                  <a:extLst>
                    <a:ext uri="{9D8B030D-6E8A-4147-A177-3AD203B41FA5}">
                      <a16:colId xmlns:a16="http://schemas.microsoft.com/office/drawing/2014/main" val="1538109069"/>
                    </a:ext>
                  </a:extLst>
                </a:gridCol>
                <a:gridCol w="3422037">
                  <a:extLst>
                    <a:ext uri="{9D8B030D-6E8A-4147-A177-3AD203B41FA5}">
                      <a16:colId xmlns:a16="http://schemas.microsoft.com/office/drawing/2014/main" val="1247046630"/>
                    </a:ext>
                  </a:extLst>
                </a:gridCol>
                <a:gridCol w="3422037">
                  <a:extLst>
                    <a:ext uri="{9D8B030D-6E8A-4147-A177-3AD203B41FA5}">
                      <a16:colId xmlns:a16="http://schemas.microsoft.com/office/drawing/2014/main" val="2124608280"/>
                    </a:ext>
                  </a:extLst>
                </a:gridCol>
              </a:tblGrid>
              <a:tr h="804895"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effectLst/>
                        </a:rPr>
                        <a:t>Atividades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effectLst/>
                        </a:rPr>
                        <a:t>Tradicional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>
                          <a:effectLst/>
                        </a:rPr>
                        <a:t>Ágil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844757673"/>
                  </a:ext>
                </a:extLst>
              </a:tr>
              <a:tr h="802277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Mudanças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Gerenciar e controlar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Aceitar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900519415"/>
                  </a:ext>
                </a:extLst>
              </a:tr>
              <a:tr h="802277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Planejamento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Longo prazo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Curto prazo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759679306"/>
                  </a:ext>
                </a:extLst>
              </a:tr>
              <a:tr h="802277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Documentação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Prolixa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Só a necessária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018915614"/>
                  </a:ext>
                </a:extLst>
              </a:tr>
              <a:tr h="802277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Handoffs (Entregas)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Critérios formais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Colaborativas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373712097"/>
                  </a:ext>
                </a:extLst>
              </a:tr>
              <a:tr h="1430144"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Automação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>
                          <a:effectLst/>
                        </a:rPr>
                        <a:t>Nível de sistema, após codificação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effectLst/>
                        </a:rPr>
                        <a:t>Todos os níveis, parte integral do projeto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393001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301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94397"/>
          </a:xfrm>
        </p:spPr>
        <p:txBody>
          <a:bodyPr>
            <a:normAutofit fontScale="90000"/>
          </a:bodyPr>
          <a:lstStyle/>
          <a:p>
            <a:r>
              <a:rPr lang="pt-BR" dirty="0"/>
              <a:t>Principais diferenças entre: Testes Ágeis e Testes Tradicionais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95591"/>
              </p:ext>
            </p:extLst>
          </p:nvPr>
        </p:nvGraphicFramePr>
        <p:xfrm>
          <a:off x="931986" y="1714500"/>
          <a:ext cx="9979268" cy="502606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5012278">
                  <a:extLst>
                    <a:ext uri="{9D8B030D-6E8A-4147-A177-3AD203B41FA5}">
                      <a16:colId xmlns:a16="http://schemas.microsoft.com/office/drawing/2014/main" val="734329717"/>
                    </a:ext>
                  </a:extLst>
                </a:gridCol>
                <a:gridCol w="4966990">
                  <a:extLst>
                    <a:ext uri="{9D8B030D-6E8A-4147-A177-3AD203B41FA5}">
                      <a16:colId xmlns:a16="http://schemas.microsoft.com/office/drawing/2014/main" val="2080423065"/>
                    </a:ext>
                  </a:extLst>
                </a:gridCol>
              </a:tblGrid>
              <a:tr h="333323">
                <a:tc>
                  <a:txBody>
                    <a:bodyPr/>
                    <a:lstStyle/>
                    <a:p>
                      <a:r>
                        <a:rPr lang="pt-BR" sz="1800" b="1" dirty="0">
                          <a:effectLst/>
                        </a:rPr>
                        <a:t>Testes Tradicionais</a:t>
                      </a:r>
                    </a:p>
                  </a:txBody>
                  <a:tcPr marL="23294" marR="23294" marT="23294" marB="23294"/>
                </a:tc>
                <a:tc>
                  <a:txBody>
                    <a:bodyPr/>
                    <a:lstStyle/>
                    <a:p>
                      <a:r>
                        <a:rPr lang="pt-BR" sz="1800" b="1">
                          <a:effectLst/>
                        </a:rPr>
                        <a:t>Testes Ágeis</a:t>
                      </a:r>
                    </a:p>
                  </a:txBody>
                  <a:tcPr marL="23294" marR="23294" marT="23294" marB="23294"/>
                </a:tc>
                <a:extLst>
                  <a:ext uri="{0D108BD9-81ED-4DB2-BD59-A6C34878D82A}">
                    <a16:rowId xmlns:a16="http://schemas.microsoft.com/office/drawing/2014/main" val="1317016641"/>
                  </a:ext>
                </a:extLst>
              </a:tr>
              <a:tr h="618256">
                <a:tc>
                  <a:txBody>
                    <a:bodyPr/>
                    <a:lstStyle/>
                    <a:p>
                      <a:r>
                        <a:rPr lang="pt-BR" sz="1800" b="1" dirty="0">
                          <a:effectLst/>
                        </a:rPr>
                        <a:t>Ocorre após o desenvolvimento</a:t>
                      </a:r>
                    </a:p>
                  </a:txBody>
                  <a:tcPr marL="23294" marR="23294" marT="23294" marB="23294"/>
                </a:tc>
                <a:tc>
                  <a:txBody>
                    <a:bodyPr/>
                    <a:lstStyle/>
                    <a:p>
                      <a:r>
                        <a:rPr lang="pt-BR" sz="1800" b="1">
                          <a:effectLst/>
                        </a:rPr>
                        <a:t>Ocorre durante o desenvolvimento em ciclos frequentes e contínuos</a:t>
                      </a:r>
                    </a:p>
                  </a:txBody>
                  <a:tcPr marL="23294" marR="23294" marT="23294" marB="23294"/>
                </a:tc>
                <a:extLst>
                  <a:ext uri="{0D108BD9-81ED-4DB2-BD59-A6C34878D82A}">
                    <a16:rowId xmlns:a16="http://schemas.microsoft.com/office/drawing/2014/main" val="386889106"/>
                  </a:ext>
                </a:extLst>
              </a:tr>
              <a:tr h="851013">
                <a:tc>
                  <a:txBody>
                    <a:bodyPr/>
                    <a:lstStyle/>
                    <a:p>
                      <a:r>
                        <a:rPr lang="pt-BR" sz="1800" b="1" dirty="0">
                          <a:effectLst/>
                        </a:rPr>
                        <a:t>É realizado por uma equipe independente e especializada em testes</a:t>
                      </a:r>
                    </a:p>
                  </a:txBody>
                  <a:tcPr marL="23294" marR="23294" marT="23294" marB="23294"/>
                </a:tc>
                <a:tc>
                  <a:txBody>
                    <a:bodyPr/>
                    <a:lstStyle/>
                    <a:p>
                      <a:r>
                        <a:rPr lang="pt-BR" sz="1800" b="1" dirty="0">
                          <a:effectLst/>
                        </a:rPr>
                        <a:t>É realizado por todos os membros do time</a:t>
                      </a:r>
                    </a:p>
                  </a:txBody>
                  <a:tcPr marL="23294" marR="23294" marT="23294" marB="23294"/>
                </a:tc>
                <a:extLst>
                  <a:ext uri="{0D108BD9-81ED-4DB2-BD59-A6C34878D82A}">
                    <a16:rowId xmlns:a16="http://schemas.microsoft.com/office/drawing/2014/main" val="3613776189"/>
                  </a:ext>
                </a:extLst>
              </a:tr>
              <a:tr h="618256">
                <a:tc>
                  <a:txBody>
                    <a:bodyPr/>
                    <a:lstStyle/>
                    <a:p>
                      <a:r>
                        <a:rPr lang="pt-BR" sz="1800" b="1" dirty="0">
                          <a:effectLst/>
                        </a:rPr>
                        <a:t>É realizado por meios manuais e automáticos</a:t>
                      </a:r>
                    </a:p>
                  </a:txBody>
                  <a:tcPr marL="23294" marR="23294" marT="23294" marB="23294"/>
                </a:tc>
                <a:tc>
                  <a:txBody>
                    <a:bodyPr/>
                    <a:lstStyle/>
                    <a:p>
                      <a:r>
                        <a:rPr lang="pt-BR" sz="1800" b="1">
                          <a:effectLst/>
                        </a:rPr>
                        <a:t>É realizado com maior ênfase por meios automáticos</a:t>
                      </a:r>
                    </a:p>
                  </a:txBody>
                  <a:tcPr marL="23294" marR="23294" marT="23294" marB="23294"/>
                </a:tc>
                <a:extLst>
                  <a:ext uri="{0D108BD9-81ED-4DB2-BD59-A6C34878D82A}">
                    <a16:rowId xmlns:a16="http://schemas.microsoft.com/office/drawing/2014/main" val="2240573098"/>
                  </a:ext>
                </a:extLst>
              </a:tr>
              <a:tr h="851013">
                <a:tc>
                  <a:txBody>
                    <a:bodyPr/>
                    <a:lstStyle/>
                    <a:p>
                      <a:r>
                        <a:rPr lang="pt-BR" sz="1800" b="1" dirty="0">
                          <a:effectLst/>
                        </a:rPr>
                        <a:t>Enfoque maior em testes de caixa preta na perspectiva da interface gráfica do software</a:t>
                      </a:r>
                    </a:p>
                  </a:txBody>
                  <a:tcPr marL="23294" marR="23294" marT="23294" marB="23294"/>
                </a:tc>
                <a:tc>
                  <a:txBody>
                    <a:bodyPr/>
                    <a:lstStyle/>
                    <a:p>
                      <a:r>
                        <a:rPr lang="pt-BR" sz="1800" b="1" dirty="0">
                          <a:effectLst/>
                        </a:rPr>
                        <a:t>Enfoque em testes de caixa preta e caixa branca em todas as camadas da arquitetura</a:t>
                      </a:r>
                    </a:p>
                  </a:txBody>
                  <a:tcPr marL="23294" marR="23294" marT="23294" marB="23294"/>
                </a:tc>
                <a:extLst>
                  <a:ext uri="{0D108BD9-81ED-4DB2-BD59-A6C34878D82A}">
                    <a16:rowId xmlns:a16="http://schemas.microsoft.com/office/drawing/2014/main" val="1532652115"/>
                  </a:ext>
                </a:extLst>
              </a:tr>
              <a:tr h="851013">
                <a:tc>
                  <a:txBody>
                    <a:bodyPr/>
                    <a:lstStyle/>
                    <a:p>
                      <a:r>
                        <a:rPr lang="pt-BR" sz="1800" b="1">
                          <a:effectLst/>
                        </a:rPr>
                        <a:t>Testes são usados como roteiros para a execução manual realizada por um testador</a:t>
                      </a:r>
                    </a:p>
                  </a:txBody>
                  <a:tcPr marL="23294" marR="23294" marT="23294" marB="23294"/>
                </a:tc>
                <a:tc>
                  <a:txBody>
                    <a:bodyPr/>
                    <a:lstStyle/>
                    <a:p>
                      <a:r>
                        <a:rPr lang="pt-BR" sz="1800" b="1">
                          <a:effectLst/>
                        </a:rPr>
                        <a:t>Testes são usados como complementação dos requisitos e documentação do código</a:t>
                      </a:r>
                    </a:p>
                  </a:txBody>
                  <a:tcPr marL="23294" marR="23294" marT="23294" marB="23294"/>
                </a:tc>
                <a:extLst>
                  <a:ext uri="{0D108BD9-81ED-4DB2-BD59-A6C34878D82A}">
                    <a16:rowId xmlns:a16="http://schemas.microsoft.com/office/drawing/2014/main" val="4163396982"/>
                  </a:ext>
                </a:extLst>
              </a:tr>
              <a:tr h="903188">
                <a:tc>
                  <a:txBody>
                    <a:bodyPr/>
                    <a:lstStyle/>
                    <a:p>
                      <a:r>
                        <a:rPr lang="pt-BR" sz="1800" b="1">
                          <a:effectLst/>
                        </a:rPr>
                        <a:t>Maior ênfase em testes planejados detalhadamente e execução baseada em roteiros</a:t>
                      </a:r>
                    </a:p>
                  </a:txBody>
                  <a:tcPr marL="23294" marR="23294" marT="23294" marB="23294"/>
                </a:tc>
                <a:tc>
                  <a:txBody>
                    <a:bodyPr/>
                    <a:lstStyle/>
                    <a:p>
                      <a:r>
                        <a:rPr lang="pt-BR" sz="1800" b="1" dirty="0">
                          <a:effectLst/>
                        </a:rPr>
                        <a:t>Maior ênfase em testes exploratórios</a:t>
                      </a:r>
                    </a:p>
                  </a:txBody>
                  <a:tcPr marL="23294" marR="23294" marT="23294" marB="23294"/>
                </a:tc>
                <a:extLst>
                  <a:ext uri="{0D108BD9-81ED-4DB2-BD59-A6C34878D82A}">
                    <a16:rowId xmlns:a16="http://schemas.microsoft.com/office/drawing/2014/main" val="3717090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3951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0098"/>
          </a:xfrm>
        </p:spPr>
        <p:txBody>
          <a:bodyPr/>
          <a:lstStyle/>
          <a:p>
            <a:pPr algn="ctr"/>
            <a:r>
              <a:rPr lang="pt-BR" dirty="0">
                <a:cs typeface="Arial" charset="0"/>
              </a:rPr>
              <a:t>Test </a:t>
            </a:r>
            <a:r>
              <a:rPr lang="pt-BR" dirty="0" err="1">
                <a:cs typeface="Arial" charset="0"/>
              </a:rPr>
              <a:t>Driven</a:t>
            </a:r>
            <a:r>
              <a:rPr lang="pt-BR" dirty="0">
                <a:cs typeface="Arial" charset="0"/>
              </a:rPr>
              <a:t> </a:t>
            </a:r>
            <a:r>
              <a:rPr lang="pt-BR" dirty="0" err="1">
                <a:cs typeface="Arial" charset="0"/>
              </a:rPr>
              <a:t>Development</a:t>
            </a:r>
            <a:r>
              <a:rPr lang="pt-BR" dirty="0">
                <a:cs typeface="Arial" charset="0"/>
              </a:rPr>
              <a:t> - TDD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Test-</a:t>
            </a:r>
            <a:r>
              <a:rPr lang="pt-BR" b="1" dirty="0" err="1"/>
              <a:t>Driven</a:t>
            </a:r>
            <a:r>
              <a:rPr lang="pt-BR" b="1" dirty="0"/>
              <a:t> </a:t>
            </a:r>
            <a:r>
              <a:rPr lang="pt-BR" b="1" dirty="0" err="1"/>
              <a:t>Development</a:t>
            </a:r>
            <a:r>
              <a:rPr lang="pt-BR" b="1" dirty="0"/>
              <a:t> (TDD) vem ganhando bastante notoriedade nos últimos anos. E o porque é simples. Essa técnica, como diversas outras, é baseada em pequenas implementações por ciclo, onde a resolução </a:t>
            </a:r>
            <a:r>
              <a:rPr lang="pt-BR" b="1" dirty="0" err="1"/>
              <a:t>incial</a:t>
            </a:r>
            <a:r>
              <a:rPr lang="pt-BR" b="1" dirty="0"/>
              <a:t> do problema deve começar com uma pergunta, formalizada em teste escrito. Aquele mesmo que antes era deixado para o final do projeto.</a:t>
            </a:r>
          </a:p>
          <a:p>
            <a:pPr marL="0" indent="0">
              <a:buNone/>
            </a:pPr>
            <a:r>
              <a:rPr lang="pt-BR" b="1" dirty="0"/>
              <a:t>Em resumo, o TDD é uma prática que foi elaborada no </a:t>
            </a:r>
            <a:r>
              <a:rPr lang="pt-BR" b="1" dirty="0">
                <a:hlinkClick r:id="rId2"/>
              </a:rPr>
              <a:t>XP</a:t>
            </a:r>
            <a:r>
              <a:rPr lang="pt-BR" b="1" dirty="0"/>
              <a:t>, mas que tem sido adotada rapidamente adotada em várias outras metodologias ágeis. Contudo, o TDD não se trata sobre como testar seu software, mas sim, sobre a elaboração do seu projeto orientado aos testes.</a:t>
            </a:r>
          </a:p>
        </p:txBody>
      </p:sp>
    </p:spTree>
    <p:extLst>
      <p:ext uri="{BB962C8B-B14F-4D97-AF65-F5344CB8AC3E}">
        <p14:creationId xmlns:p14="http://schemas.microsoft.com/office/powerpoint/2010/main" val="3432518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0098"/>
          </a:xfrm>
        </p:spPr>
        <p:txBody>
          <a:bodyPr/>
          <a:lstStyle/>
          <a:p>
            <a:pPr algn="ctr"/>
            <a:r>
              <a:rPr lang="pt-BR" dirty="0">
                <a:cs typeface="Arial" charset="0"/>
              </a:rPr>
              <a:t>Test </a:t>
            </a:r>
            <a:r>
              <a:rPr lang="pt-BR" dirty="0" err="1">
                <a:cs typeface="Arial" charset="0"/>
              </a:rPr>
              <a:t>Driven</a:t>
            </a:r>
            <a:r>
              <a:rPr lang="pt-BR" dirty="0">
                <a:cs typeface="Arial" charset="0"/>
              </a:rPr>
              <a:t> </a:t>
            </a:r>
            <a:r>
              <a:rPr lang="pt-BR" dirty="0" err="1">
                <a:cs typeface="Arial" charset="0"/>
              </a:rPr>
              <a:t>Development</a:t>
            </a:r>
            <a:r>
              <a:rPr lang="pt-BR" dirty="0">
                <a:cs typeface="Arial" charset="0"/>
              </a:rPr>
              <a:t> - TDD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dirty="0"/>
              <a:t> Vantagens obtidas utilizando TTD:</a:t>
            </a:r>
          </a:p>
          <a:p>
            <a:r>
              <a:rPr lang="pt-BR" b="1" dirty="0"/>
              <a:t>Mantém os programadores centrados no que exatamente eles precisam fazer;</a:t>
            </a:r>
          </a:p>
          <a:p>
            <a:r>
              <a:rPr lang="pt-BR" b="1" dirty="0"/>
              <a:t>Eliminação dos defeitos mais cedo;</a:t>
            </a:r>
          </a:p>
          <a:p>
            <a:r>
              <a:rPr lang="pt-BR" b="1" dirty="0" err="1"/>
              <a:t>Refatorações</a:t>
            </a:r>
            <a:r>
              <a:rPr lang="pt-BR" b="1" dirty="0"/>
              <a:t> mais seguras: Após uma refatoração, como os testes já estão escritos, será muito mais fácil apontar se aquela alteração na funcionalidade apresentou alguma mudança no comportamento da aplicação;</a:t>
            </a:r>
          </a:p>
          <a:p>
            <a:r>
              <a:rPr lang="pt-BR" b="1" dirty="0"/>
              <a:t>Os testes, quando bem escritos, são mais simples de se entender do que o próprio código. Dessa maneira, os testes podem servir como documentação para os próprios programadores.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8010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0098"/>
          </a:xfrm>
        </p:spPr>
        <p:txBody>
          <a:bodyPr/>
          <a:lstStyle/>
          <a:p>
            <a:pPr algn="ctr"/>
            <a:r>
              <a:rPr lang="pt-BR" dirty="0">
                <a:cs typeface="Arial" charset="0"/>
              </a:rPr>
              <a:t>Test </a:t>
            </a:r>
            <a:r>
              <a:rPr lang="pt-BR" dirty="0" err="1">
                <a:cs typeface="Arial" charset="0"/>
              </a:rPr>
              <a:t>Driven</a:t>
            </a:r>
            <a:r>
              <a:rPr lang="pt-BR" dirty="0">
                <a:cs typeface="Arial" charset="0"/>
              </a:rPr>
              <a:t> </a:t>
            </a:r>
            <a:r>
              <a:rPr lang="pt-BR" dirty="0" err="1">
                <a:cs typeface="Arial" charset="0"/>
              </a:rPr>
              <a:t>Development</a:t>
            </a:r>
            <a:r>
              <a:rPr lang="pt-BR" dirty="0">
                <a:cs typeface="Arial" charset="0"/>
              </a:rPr>
              <a:t> - TDD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 </a:t>
            </a:r>
            <a:r>
              <a:rPr lang="pt-BR" b="1" dirty="0"/>
              <a:t>Três leis básicas do TDD:</a:t>
            </a:r>
          </a:p>
          <a:p>
            <a:r>
              <a:rPr lang="pt-BR" b="1" dirty="0"/>
              <a:t>Não escreva código de negócios, antes de escrever um teste que falhe</a:t>
            </a:r>
          </a:p>
          <a:p>
            <a:r>
              <a:rPr lang="pt-BR" b="1" dirty="0"/>
              <a:t>Escreva somente o suficiente no teste para demonstrar uma falha.</a:t>
            </a:r>
          </a:p>
          <a:p>
            <a:r>
              <a:rPr lang="pt-BR" b="1" dirty="0"/>
              <a:t>Escreva somente o suficiente no código para passar no teste.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8" y="4899514"/>
            <a:ext cx="4360252" cy="6286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576146" y="5528164"/>
            <a:ext cx="2602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Ciclo Tradicional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288" y="4899514"/>
            <a:ext cx="4400550" cy="62865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089656" y="5528164"/>
            <a:ext cx="262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Ciclo com TDD</a:t>
            </a:r>
          </a:p>
        </p:txBody>
      </p:sp>
      <p:sp>
        <p:nvSpPr>
          <p:cNvPr id="8" name="Seta: para a Direita 7"/>
          <p:cNvSpPr/>
          <p:nvPr/>
        </p:nvSpPr>
        <p:spPr>
          <a:xfrm>
            <a:off x="5460990" y="4971523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414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3600"/>
          </a:xfrm>
        </p:spPr>
        <p:txBody>
          <a:bodyPr/>
          <a:lstStyle/>
          <a:p>
            <a:r>
              <a:rPr lang="pt-BR" dirty="0"/>
              <a:t>Ciclo </a:t>
            </a:r>
            <a:r>
              <a:rPr lang="pt-BR"/>
              <a:t>de Desenvolvimendo </a:t>
            </a:r>
            <a:r>
              <a:rPr lang="pt-BR" dirty="0"/>
              <a:t>TDD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494" y="1939925"/>
            <a:ext cx="4392106" cy="435133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75" y="2390775"/>
            <a:ext cx="5029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94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Boas Práticas TDD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1408"/>
            <a:ext cx="10515600" cy="4585555"/>
          </a:xfrm>
        </p:spPr>
        <p:txBody>
          <a:bodyPr>
            <a:normAutofit/>
          </a:bodyPr>
          <a:lstStyle/>
          <a:p>
            <a:r>
              <a:rPr lang="pt-BR" b="1" dirty="0"/>
              <a:t>Teste primeiro, mas um teste por vez;</a:t>
            </a:r>
          </a:p>
          <a:p>
            <a:r>
              <a:rPr lang="pt-BR" b="1" dirty="0"/>
              <a:t>Especifique o mínimo possível em um teste;</a:t>
            </a:r>
          </a:p>
          <a:p>
            <a:r>
              <a:rPr lang="pt-BR" b="1" dirty="0"/>
              <a:t>Analise o comportamento e não a implementação;</a:t>
            </a:r>
          </a:p>
          <a:p>
            <a:r>
              <a:rPr lang="pt-BR" b="1" dirty="0"/>
              <a:t>Faça da forma mais simples possível;</a:t>
            </a:r>
          </a:p>
          <a:p>
            <a:r>
              <a:rPr lang="pt-BR" b="1" dirty="0"/>
              <a:t>Mantenha um vocabulário comum;</a:t>
            </a:r>
          </a:p>
          <a:p>
            <a:r>
              <a:rPr lang="pt-BR" b="1" dirty="0"/>
              <a:t>Jamais pule a refatoração, mas mantenha simples;</a:t>
            </a:r>
          </a:p>
          <a:p>
            <a:r>
              <a:rPr lang="pt-BR" b="1" dirty="0"/>
              <a:t>Simplifique métodos muito longos, criando métodos menores;</a:t>
            </a:r>
          </a:p>
        </p:txBody>
      </p:sp>
    </p:spTree>
    <p:extLst>
      <p:ext uri="{BB962C8B-B14F-4D97-AF65-F5344CB8AC3E}">
        <p14:creationId xmlns:p14="http://schemas.microsoft.com/office/powerpoint/2010/main" val="3391236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Boas Práticas TDD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180730"/>
            <a:ext cx="10515600" cy="4996233"/>
          </a:xfrm>
        </p:spPr>
        <p:txBody>
          <a:bodyPr>
            <a:normAutofit/>
          </a:bodyPr>
          <a:lstStyle/>
          <a:p>
            <a:r>
              <a:rPr lang="pt-BR" dirty="0"/>
              <a:t>Teste primeiro, mas um teste por vez;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57707" t="8605" r="17327" b="25529"/>
          <a:stretch/>
        </p:blipFill>
        <p:spPr>
          <a:xfrm>
            <a:off x="705114" y="1666356"/>
            <a:ext cx="10320951" cy="498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84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Boas Práticas TDD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87262"/>
            <a:ext cx="10515600" cy="4889701"/>
          </a:xfrm>
        </p:spPr>
        <p:txBody>
          <a:bodyPr>
            <a:normAutofit/>
          </a:bodyPr>
          <a:lstStyle/>
          <a:p>
            <a:r>
              <a:rPr lang="pt-BR" dirty="0"/>
              <a:t>Especifique o mínimo possível em um teste;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6448" t="29617" r="30457" b="57732"/>
          <a:stretch/>
        </p:blipFill>
        <p:spPr>
          <a:xfrm>
            <a:off x="838199" y="2147711"/>
            <a:ext cx="10392439" cy="362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8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/>
          <a:lstStyle/>
          <a:p>
            <a:pPr algn="ctr"/>
            <a:r>
              <a:rPr lang="pt-BR" dirty="0"/>
              <a:t>Teste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83678"/>
            <a:ext cx="10515600" cy="5187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Cenário de uma atividade de Teste;</a:t>
            </a:r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Legenda:  </a:t>
            </a:r>
          </a:p>
          <a:p>
            <a:pPr marL="457200" lvl="1" indent="0">
              <a:buNone/>
            </a:pPr>
            <a:r>
              <a:rPr lang="pt-BR" dirty="0"/>
              <a:t>       D(P) = Domínio de entrada do programa;</a:t>
            </a:r>
          </a:p>
          <a:p>
            <a:pPr marL="457200" lvl="1" indent="0">
              <a:buNone/>
            </a:pPr>
            <a:r>
              <a:rPr lang="pt-BR" dirty="0"/>
              <a:t>       T = Domínio de Caso de Testes;</a:t>
            </a:r>
          </a:p>
          <a:p>
            <a:pPr marL="457200" lvl="1" indent="0">
              <a:buNone/>
            </a:pPr>
            <a:r>
              <a:rPr lang="pt-BR" dirty="0"/>
              <a:t>	P = Programa;</a:t>
            </a:r>
          </a:p>
          <a:p>
            <a:pPr marL="457200" lvl="1" indent="0">
              <a:buNone/>
            </a:pPr>
            <a:r>
              <a:rPr lang="pt-BR" dirty="0"/>
              <a:t>       S(P) = Especificação do Programa;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5" name="Espaço Reservado para Conteúdo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7649" r="75697" b="28554"/>
          <a:stretch/>
        </p:blipFill>
        <p:spPr>
          <a:xfrm>
            <a:off x="838200" y="2549770"/>
            <a:ext cx="2231781" cy="1371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1" t="48454" r="64435" b="35586"/>
          <a:stretch/>
        </p:blipFill>
        <p:spPr>
          <a:xfrm>
            <a:off x="3043605" y="3033347"/>
            <a:ext cx="1099038" cy="65063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2" t="50216" r="44285" b="35550"/>
          <a:stretch/>
        </p:blipFill>
        <p:spPr>
          <a:xfrm>
            <a:off x="4142643" y="3103686"/>
            <a:ext cx="2101362" cy="58029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4" t="46208" r="30780" b="29852"/>
          <a:stretch/>
        </p:blipFill>
        <p:spPr>
          <a:xfrm>
            <a:off x="6182459" y="2945424"/>
            <a:ext cx="1466849" cy="97594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5" t="18980" r="28955" b="56649"/>
          <a:stretch/>
        </p:blipFill>
        <p:spPr>
          <a:xfrm>
            <a:off x="6646985" y="1925515"/>
            <a:ext cx="1248508" cy="99353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30" t="50836" r="11060" b="35730"/>
          <a:stretch/>
        </p:blipFill>
        <p:spPr>
          <a:xfrm>
            <a:off x="7649308" y="3103686"/>
            <a:ext cx="2092569" cy="547686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816237" y="3947748"/>
            <a:ext cx="91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Oráculo</a:t>
            </a:r>
          </a:p>
        </p:txBody>
      </p:sp>
    </p:spTree>
    <p:extLst>
      <p:ext uri="{BB962C8B-B14F-4D97-AF65-F5344CB8AC3E}">
        <p14:creationId xmlns:p14="http://schemas.microsoft.com/office/powerpoint/2010/main" val="39141917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21502"/>
            <a:ext cx="10515600" cy="59759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Boas Práticas TDD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180730"/>
            <a:ext cx="10515600" cy="4996233"/>
          </a:xfrm>
        </p:spPr>
        <p:txBody>
          <a:bodyPr>
            <a:normAutofit/>
          </a:bodyPr>
          <a:lstStyle/>
          <a:p>
            <a:r>
              <a:rPr lang="pt-BR" dirty="0"/>
              <a:t>Analise o comportamento e não a implementação;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6953" t="28718" r="29952" b="50000"/>
          <a:stretch/>
        </p:blipFill>
        <p:spPr>
          <a:xfrm>
            <a:off x="1508768" y="1875663"/>
            <a:ext cx="8559747" cy="39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62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Boas Práticas TDD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1408"/>
            <a:ext cx="10515600" cy="4585555"/>
          </a:xfrm>
        </p:spPr>
        <p:txBody>
          <a:bodyPr>
            <a:normAutofit/>
          </a:bodyPr>
          <a:lstStyle/>
          <a:p>
            <a:r>
              <a:rPr lang="pt-BR" dirty="0"/>
              <a:t>Faça da forma mais simples possível;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58203" t="43846" r="25375" b="47180"/>
          <a:stretch/>
        </p:blipFill>
        <p:spPr>
          <a:xfrm>
            <a:off x="1633369" y="2414503"/>
            <a:ext cx="9588005" cy="293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82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52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Boas Práticas TDD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33996"/>
            <a:ext cx="10515600" cy="4942967"/>
          </a:xfrm>
        </p:spPr>
        <p:txBody>
          <a:bodyPr>
            <a:normAutofit/>
          </a:bodyPr>
          <a:lstStyle/>
          <a:p>
            <a:r>
              <a:rPr lang="pt-BR" dirty="0"/>
              <a:t>Mantenha um vocabulário comum;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5357" t="6714" r="58723" b="46476"/>
          <a:stretch/>
        </p:blipFill>
        <p:spPr>
          <a:xfrm>
            <a:off x="1628940" y="1746950"/>
            <a:ext cx="9139673" cy="476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99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Boas Práticas TDD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87262"/>
            <a:ext cx="10515600" cy="4889701"/>
          </a:xfrm>
        </p:spPr>
        <p:txBody>
          <a:bodyPr>
            <a:normAutofit/>
          </a:bodyPr>
          <a:lstStyle/>
          <a:p>
            <a:r>
              <a:rPr lang="pt-BR" dirty="0"/>
              <a:t>Jamais pule a refatoração, mas mantenha simples;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58809" t="16954" r="27482" b="50815"/>
          <a:stretch/>
        </p:blipFill>
        <p:spPr>
          <a:xfrm>
            <a:off x="948618" y="1921695"/>
            <a:ext cx="4835555" cy="4340160"/>
          </a:xfrm>
          <a:prstGeom prst="rect">
            <a:avLst/>
          </a:prstGeom>
        </p:spPr>
      </p:pic>
      <p:sp>
        <p:nvSpPr>
          <p:cNvPr id="7" name="Seta: para a Direita 6"/>
          <p:cNvSpPr/>
          <p:nvPr/>
        </p:nvSpPr>
        <p:spPr>
          <a:xfrm>
            <a:off x="5894591" y="3644442"/>
            <a:ext cx="539101" cy="4473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/>
          <a:srcRect l="16834" t="20769" r="58400" b="54149"/>
          <a:stretch/>
        </p:blipFill>
        <p:spPr>
          <a:xfrm>
            <a:off x="6544109" y="1921696"/>
            <a:ext cx="5059005" cy="425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00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Boas Práticas TDD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1408"/>
            <a:ext cx="10515600" cy="4585555"/>
          </a:xfrm>
        </p:spPr>
        <p:txBody>
          <a:bodyPr>
            <a:normAutofit/>
          </a:bodyPr>
          <a:lstStyle/>
          <a:p>
            <a:r>
              <a:rPr lang="pt-BR" dirty="0"/>
              <a:t>Simplifique métodos muito longos, criando métodos menores;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5000" t="26244" r="43939" b="47146"/>
          <a:stretch/>
        </p:blipFill>
        <p:spPr>
          <a:xfrm>
            <a:off x="1336759" y="2224813"/>
            <a:ext cx="9751451" cy="36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68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Testes Tradicionais x Testes TDD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1408"/>
            <a:ext cx="10515600" cy="45855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dirty="0"/>
              <a:t>• </a:t>
            </a:r>
            <a:r>
              <a:rPr lang="pt-BR" b="1" dirty="0"/>
              <a:t>Testes de Unidade: </a:t>
            </a:r>
            <a:r>
              <a:rPr lang="pt-BR" dirty="0"/>
              <a:t>são testes de caixa branca, implementados com base no menor elemento testável (as unidades) do software. Têm como objetivo testar a estrutura interna, exercitando todas as linhas do código-fonte. Normalmente são realizados pelos próprios programadores;</a:t>
            </a:r>
          </a:p>
          <a:p>
            <a:pPr marL="0" indent="0">
              <a:buNone/>
            </a:pPr>
            <a:r>
              <a:rPr lang="pt-BR" dirty="0"/>
              <a:t>• </a:t>
            </a:r>
            <a:r>
              <a:rPr lang="pt-BR" b="1" dirty="0"/>
              <a:t>Testes de Sistema: </a:t>
            </a:r>
            <a:r>
              <a:rPr lang="pt-BR" dirty="0"/>
              <a:t>são</a:t>
            </a:r>
            <a:r>
              <a:rPr lang="pt-BR" b="1" dirty="0"/>
              <a:t> </a:t>
            </a:r>
            <a:r>
              <a:rPr lang="pt-BR" dirty="0"/>
              <a:t>testes de caixa preta, executados quando o sistema está completo e integrado. Não requer nenhum conhecimento de programação ou lógica, e geralmente são realizados por uma equipe de teste ao final do desenvolvimento;</a:t>
            </a:r>
          </a:p>
          <a:p>
            <a:pPr marL="0" indent="0">
              <a:buNone/>
            </a:pPr>
            <a:r>
              <a:rPr lang="pt-BR" dirty="0"/>
              <a:t>• </a:t>
            </a:r>
            <a:r>
              <a:rPr lang="pt-BR" b="1" dirty="0"/>
              <a:t>Testes de Aceitação</a:t>
            </a:r>
            <a:r>
              <a:rPr lang="pt-BR" dirty="0"/>
              <a:t>: são também testes de caixa preta, executados ao final dos Testes de Sistema. A responsabilidade de executá-los é clientes, e tem como objetivo garantir que o sistema atende aos requisitos especificados.</a:t>
            </a:r>
          </a:p>
        </p:txBody>
      </p:sp>
    </p:spTree>
    <p:extLst>
      <p:ext uri="{BB962C8B-B14F-4D97-AF65-F5344CB8AC3E}">
        <p14:creationId xmlns:p14="http://schemas.microsoft.com/office/powerpoint/2010/main" val="3807068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Testes Tradicionais x Testes TDD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1408"/>
            <a:ext cx="10515600" cy="4585555"/>
          </a:xfrm>
        </p:spPr>
        <p:txBody>
          <a:bodyPr>
            <a:normAutofit/>
          </a:bodyPr>
          <a:lstStyle/>
          <a:p>
            <a:r>
              <a:rPr lang="pt-BR" dirty="0"/>
              <a:t>O ciclo de execução dos testes no TDD envolve apenas os testes de caixa branca e é adicionado o teste de Integração em conjunto ao teste de Unidade.</a:t>
            </a:r>
          </a:p>
          <a:p>
            <a:r>
              <a:rPr lang="pt-BR" b="1" dirty="0"/>
              <a:t>Testes de Integração</a:t>
            </a:r>
            <a:r>
              <a:rPr lang="pt-BR" dirty="0"/>
              <a:t>: são testes de caixa branca realizados pelos programadores. Têm como objetivo verificar a interface entre as unidades e o comportamento dos pequenos módulos testados integralmente.</a:t>
            </a:r>
          </a:p>
        </p:txBody>
      </p:sp>
    </p:spTree>
    <p:extLst>
      <p:ext uri="{BB962C8B-B14F-4D97-AF65-F5344CB8AC3E}">
        <p14:creationId xmlns:p14="http://schemas.microsoft.com/office/powerpoint/2010/main" val="2425353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Ciclo De Desenvolvimento com TDD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49" y="2309811"/>
            <a:ext cx="8742165" cy="266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07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229"/>
          </a:xfrm>
        </p:spPr>
        <p:txBody>
          <a:bodyPr/>
          <a:lstStyle/>
          <a:p>
            <a:pPr algn="ctr"/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1408"/>
            <a:ext cx="10515600" cy="4585555"/>
          </a:xfrm>
        </p:spPr>
        <p:txBody>
          <a:bodyPr>
            <a:normAutofit fontScale="92500"/>
          </a:bodyPr>
          <a:lstStyle/>
          <a:p>
            <a:r>
              <a:rPr lang="pt-BR" dirty="0">
                <a:hlinkClick r:id="rId2"/>
              </a:rPr>
              <a:t>http://www.devmedia.com.br/processo-de-teste-agil-x-tradicional/36854</a:t>
            </a:r>
            <a:endParaRPr lang="pt-BR" dirty="0"/>
          </a:p>
          <a:p>
            <a:r>
              <a:rPr lang="pt-BR" dirty="0">
                <a:hlinkClick r:id="rId3"/>
              </a:rPr>
              <a:t>http://www.devmedia.com.br/migrando-de-testes-tradicionais-para-testes-ageis-revista-engenharia-de-software-magazine-48/24380</a:t>
            </a:r>
            <a:endParaRPr lang="pt-BR" dirty="0"/>
          </a:p>
          <a:p>
            <a:r>
              <a:rPr lang="pt-BR" dirty="0"/>
              <a:t>TDD – Desenvolvimento Guiado por Testes. Kent Beck</a:t>
            </a:r>
          </a:p>
          <a:p>
            <a:r>
              <a:rPr lang="pt-BR" dirty="0"/>
              <a:t>Introdução ao Teste de Software.</a:t>
            </a:r>
          </a:p>
          <a:p>
            <a:r>
              <a:rPr lang="pt-BR" dirty="0">
                <a:hlinkClick r:id="rId4"/>
              </a:rPr>
              <a:t>http://blog.adaptworks.com.br/2013/11/introducao-do-quadrante-de-teste-agil/</a:t>
            </a:r>
            <a:endParaRPr lang="pt-BR" dirty="0"/>
          </a:p>
          <a:p>
            <a:r>
              <a:rPr lang="pt-BR" dirty="0">
                <a:hlinkClick r:id="rId5"/>
              </a:rPr>
              <a:t>https://pt.slideshare.net/alancarlos29/alm-testes-exploratrios-26949951</a:t>
            </a:r>
            <a:endParaRPr lang="pt-BR" dirty="0"/>
          </a:p>
          <a:p>
            <a:r>
              <a:rPr lang="pt-BR" dirty="0"/>
              <a:t>https://pt.slideshare.net/denistuning/j820-10-performance</a:t>
            </a:r>
          </a:p>
        </p:txBody>
      </p:sp>
    </p:spTree>
    <p:extLst>
      <p:ext uri="{BB962C8B-B14F-4D97-AF65-F5344CB8AC3E}">
        <p14:creationId xmlns:p14="http://schemas.microsoft.com/office/powerpoint/2010/main" val="128454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/>
          <a:lstStyle/>
          <a:p>
            <a:pPr algn="ctr"/>
            <a:r>
              <a:rPr lang="pt-BR" dirty="0"/>
              <a:t>Cenário de uma atividade de Teste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83678"/>
            <a:ext cx="10515600" cy="518746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b="1" dirty="0"/>
              <a:t>Teste de CPF válido;</a:t>
            </a:r>
          </a:p>
          <a:p>
            <a:pPr marL="457200" lvl="1" indent="0">
              <a:buNone/>
            </a:pPr>
            <a:r>
              <a:rPr lang="pt-BR" dirty="0"/>
              <a:t>D(P) = Domínio de entrada do programa;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err="1"/>
              <a:t>Ex</a:t>
            </a:r>
            <a:r>
              <a:rPr lang="pt-BR" dirty="0"/>
              <a:t>: Números, Números e letras, Símbolos </a:t>
            </a:r>
            <a:r>
              <a:rPr lang="pt-BR" dirty="0" err="1"/>
              <a:t>etc</a:t>
            </a:r>
            <a:r>
              <a:rPr lang="pt-BR" dirty="0"/>
              <a:t>;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T = Domínio de Caso de Testes;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err="1"/>
              <a:t>Ex</a:t>
            </a:r>
            <a:r>
              <a:rPr lang="pt-BR" dirty="0"/>
              <a:t>: Conjunto de casos de testes válidos para as entradas;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P = Programa;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err="1"/>
              <a:t>Ex</a:t>
            </a:r>
            <a:r>
              <a:rPr lang="pt-BR" dirty="0"/>
              <a:t>: Programa que fará a validação do CPF;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S(P) = Especificação do Programa;</a:t>
            </a:r>
          </a:p>
          <a:p>
            <a:pPr marL="457200" lvl="1" indent="0">
              <a:buNone/>
            </a:pPr>
            <a:r>
              <a:rPr lang="pt-BR" dirty="0"/>
              <a:t>	</a:t>
            </a:r>
            <a:r>
              <a:rPr lang="pt-BR" dirty="0" err="1"/>
              <a:t>Ex</a:t>
            </a:r>
            <a:r>
              <a:rPr lang="pt-BR" dirty="0"/>
              <a:t>: Conjunto de regras de negocio da validação do CPF;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8" t="59130" r="4777" b="6219"/>
          <a:stretch/>
        </p:blipFill>
        <p:spPr>
          <a:xfrm>
            <a:off x="8402882" y="1652953"/>
            <a:ext cx="1890346" cy="141263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3" t="48454" r="64435" b="35586"/>
          <a:stretch/>
        </p:blipFill>
        <p:spPr>
          <a:xfrm>
            <a:off x="9078057" y="3364114"/>
            <a:ext cx="539995" cy="65063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2" t="50216" r="44285" b="36125"/>
          <a:stretch/>
        </p:blipFill>
        <p:spPr>
          <a:xfrm>
            <a:off x="8714641" y="4671795"/>
            <a:ext cx="1266826" cy="55684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25" t="18980" r="28955" b="69247"/>
          <a:stretch/>
        </p:blipFill>
        <p:spPr>
          <a:xfrm>
            <a:off x="8803298" y="5885689"/>
            <a:ext cx="1248508" cy="4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23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/>
          <a:lstStyle/>
          <a:p>
            <a:pPr algn="ctr"/>
            <a:r>
              <a:rPr lang="pt-BR" dirty="0"/>
              <a:t>Cenário de uma atividade de Teste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83678"/>
            <a:ext cx="10515600" cy="5345722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</a:pPr>
            <a:r>
              <a:rPr lang="pt-BR" dirty="0"/>
              <a:t>Teste de CPF válido;</a:t>
            </a:r>
          </a:p>
          <a:p>
            <a:pPr marL="457200" lvl="1" indent="0">
              <a:buNone/>
            </a:pPr>
            <a:r>
              <a:rPr lang="pt-BR" dirty="0"/>
              <a:t>D(P) =  Entrada 1 = 156.658.992-40</a:t>
            </a:r>
          </a:p>
          <a:p>
            <a:pPr marL="457200" lvl="1" indent="0">
              <a:buNone/>
            </a:pPr>
            <a:r>
              <a:rPr lang="pt-BR" dirty="0"/>
              <a:t>	      Entrada 2 = 998.299.9-82</a:t>
            </a:r>
          </a:p>
          <a:p>
            <a:pPr marL="457200" lvl="1" indent="0">
              <a:buNone/>
            </a:pPr>
            <a:r>
              <a:rPr lang="pt-BR" dirty="0"/>
              <a:t>	      Entrada 3 = A22.292.939.22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T =  Caso de teste: Entrada de Dados Correto [156.658.992-40;Sucesso];</a:t>
            </a:r>
          </a:p>
          <a:p>
            <a:pPr marL="457200" lvl="1" indent="0">
              <a:buNone/>
            </a:pPr>
            <a:r>
              <a:rPr lang="pt-BR" dirty="0"/>
              <a:t>	 Caso de teste: Entrada de Dados 9 caracteres [998.299.9-82;Falha];</a:t>
            </a:r>
          </a:p>
          <a:p>
            <a:pPr marL="457200" lvl="1" indent="0">
              <a:buNone/>
            </a:pPr>
            <a:r>
              <a:rPr lang="pt-BR" dirty="0"/>
              <a:t>	 Caso de teste: Entrada de </a:t>
            </a:r>
            <a:r>
              <a:rPr lang="pt-BR" dirty="0" err="1"/>
              <a:t>cpf</a:t>
            </a:r>
            <a:r>
              <a:rPr lang="pt-BR" dirty="0"/>
              <a:t> com letras [A22.292.939.22;Falha];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r>
              <a:rPr lang="pt-BR" dirty="0"/>
              <a:t>P = Programa;</a:t>
            </a:r>
          </a:p>
          <a:p>
            <a:pPr marL="457200" lvl="1" indent="0">
              <a:buNone/>
            </a:pPr>
            <a:r>
              <a:rPr lang="pt-BR" dirty="0"/>
              <a:t>	</a:t>
            </a:r>
          </a:p>
          <a:p>
            <a:pPr marL="457200" lvl="1" indent="0">
              <a:buNone/>
            </a:pPr>
            <a:r>
              <a:rPr lang="pt-BR" dirty="0"/>
              <a:t>S(P) = Especificação do Programa;</a:t>
            </a:r>
          </a:p>
          <a:p>
            <a:pPr marL="457200" lvl="1" indent="0">
              <a:buNone/>
            </a:pPr>
            <a:r>
              <a:rPr lang="pt-BR" dirty="0"/>
              <a:t>Não aceitar preenchimento com letras; </a:t>
            </a:r>
          </a:p>
          <a:p>
            <a:pPr marL="457200" lvl="1" indent="0">
              <a:buNone/>
            </a:pPr>
            <a:r>
              <a:rPr lang="pt-BR" dirty="0"/>
              <a:t>Realizar o cálculo do dígito verificador conforme padrão do CPF; </a:t>
            </a:r>
          </a:p>
          <a:p>
            <a:pPr marL="457200" lvl="1" indent="0">
              <a:buNone/>
            </a:pPr>
            <a:r>
              <a:rPr lang="pt-BR" dirty="0"/>
              <a:t>Recusar todos os dígitos iguais. </a:t>
            </a:r>
          </a:p>
          <a:p>
            <a:pPr marL="457200" lvl="1" indent="0">
              <a:buNone/>
            </a:pPr>
            <a:r>
              <a:rPr lang="pt-BR" dirty="0"/>
              <a:t>Possui onze caracteres numéricos, no formato XXX.XXX.XXX-XX;</a:t>
            </a:r>
          </a:p>
          <a:p>
            <a:pPr marL="457200" lvl="1" indent="0">
              <a:buNone/>
            </a:pP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4062" t="18718" r="45316" b="63975"/>
          <a:stretch/>
        </p:blipFill>
        <p:spPr>
          <a:xfrm>
            <a:off x="3277795" y="4041123"/>
            <a:ext cx="844170" cy="773722"/>
          </a:xfrm>
          <a:prstGeom prst="rect">
            <a:avLst/>
          </a:prstGeom>
        </p:spPr>
      </p:pic>
      <p:pic>
        <p:nvPicPr>
          <p:cNvPr id="1026" name="Picture 2" descr="Resultado de imagem para imagem documen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630" y="5249007"/>
            <a:ext cx="955023" cy="95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03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/>
          <a:lstStyle/>
          <a:p>
            <a:pPr algn="ctr"/>
            <a:r>
              <a:rPr lang="pt-BR" dirty="0"/>
              <a:t>Teste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27639"/>
            <a:ext cx="10515600" cy="5187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Cenário de uma atividade de Teste;</a:t>
            </a:r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Legenda:  (Criar animação do Cenário)</a:t>
            </a:r>
          </a:p>
          <a:p>
            <a:pPr marL="457200" lvl="1" indent="0">
              <a:buNone/>
            </a:pPr>
            <a:r>
              <a:rPr lang="pt-BR" dirty="0"/>
              <a:t>	D(P) = Domínio de entrada do programa;</a:t>
            </a:r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5" name="Espaço Reservado para Conteúdo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7649" r="75697" b="28554"/>
          <a:stretch/>
        </p:blipFill>
        <p:spPr>
          <a:xfrm>
            <a:off x="838200" y="2549770"/>
            <a:ext cx="2231781" cy="13716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109295" y="2180438"/>
            <a:ext cx="196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156.658.992-40</a:t>
            </a:r>
          </a:p>
        </p:txBody>
      </p:sp>
    </p:spTree>
    <p:extLst>
      <p:ext uri="{BB962C8B-B14F-4D97-AF65-F5344CB8AC3E}">
        <p14:creationId xmlns:p14="http://schemas.microsoft.com/office/powerpoint/2010/main" val="2992966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9083"/>
          </a:xfrm>
        </p:spPr>
        <p:txBody>
          <a:bodyPr/>
          <a:lstStyle/>
          <a:p>
            <a:pPr algn="ctr"/>
            <a:r>
              <a:rPr lang="pt-BR" dirty="0"/>
              <a:t>Teste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283678"/>
            <a:ext cx="10515600" cy="51874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Cenário de uma atividade de Teste;</a:t>
            </a:r>
          </a:p>
          <a:p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/>
              <a:t>Legenda:  (Criar animação do Cenário)</a:t>
            </a:r>
          </a:p>
          <a:p>
            <a:pPr marL="457200" lvl="1" indent="0">
              <a:buNone/>
            </a:pPr>
            <a:r>
              <a:rPr lang="pt-BR" dirty="0"/>
              <a:t>	D(P) = Domínio de entrada do programa;</a:t>
            </a:r>
          </a:p>
          <a:p>
            <a:pPr marL="457200" lvl="1" indent="0">
              <a:buNone/>
            </a:pPr>
            <a:r>
              <a:rPr lang="pt-BR" dirty="0"/>
              <a:t>       T = Domínio de Caso de Testes;</a:t>
            </a:r>
          </a:p>
          <a:p>
            <a:pPr marL="914400" lvl="2" indent="0">
              <a:buNone/>
            </a:pPr>
            <a:endParaRPr lang="pt-BR" dirty="0"/>
          </a:p>
        </p:txBody>
      </p:sp>
      <p:pic>
        <p:nvPicPr>
          <p:cNvPr id="5" name="Espaço Reservado para Conteúdo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" t="37649" r="75697" b="28554"/>
          <a:stretch/>
        </p:blipFill>
        <p:spPr>
          <a:xfrm>
            <a:off x="838200" y="2549770"/>
            <a:ext cx="2231781" cy="1371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1" t="48454" r="64435" b="35586"/>
          <a:stretch/>
        </p:blipFill>
        <p:spPr>
          <a:xfrm>
            <a:off x="3043605" y="3033347"/>
            <a:ext cx="1099038" cy="65063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109295" y="2180438"/>
            <a:ext cx="165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156.658.992-40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134456" y="2180438"/>
            <a:ext cx="151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Entrada de dados correto</a:t>
            </a:r>
          </a:p>
        </p:txBody>
      </p:sp>
    </p:spTree>
    <p:extLst>
      <p:ext uri="{BB962C8B-B14F-4D97-AF65-F5344CB8AC3E}">
        <p14:creationId xmlns:p14="http://schemas.microsoft.com/office/powerpoint/2010/main" val="39577159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7897</TotalTime>
  <Words>1826</Words>
  <Application>Microsoft Office PowerPoint</Application>
  <PresentationFormat>Widescreen</PresentationFormat>
  <Paragraphs>371</Paragraphs>
  <Slides>58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Tema do Office</vt:lpstr>
      <vt:lpstr>Agenda do Experimento</vt:lpstr>
      <vt:lpstr>Aula Expositiva: Testes de software Ágeis e TDD</vt:lpstr>
      <vt:lpstr>Teste de Software</vt:lpstr>
      <vt:lpstr>Teste de Software</vt:lpstr>
      <vt:lpstr>Teste de Software</vt:lpstr>
      <vt:lpstr>Cenário de uma atividade de Teste</vt:lpstr>
      <vt:lpstr>Cenário de uma atividade de Teste</vt:lpstr>
      <vt:lpstr>Teste de Software</vt:lpstr>
      <vt:lpstr>Teste de Software</vt:lpstr>
      <vt:lpstr>Teste de Software</vt:lpstr>
      <vt:lpstr>Teste de Software</vt:lpstr>
      <vt:lpstr>Teste de Software</vt:lpstr>
      <vt:lpstr>Teste de Software</vt:lpstr>
      <vt:lpstr>Processo de testes de software</vt:lpstr>
      <vt:lpstr>Fases de um processo de testes de software</vt:lpstr>
      <vt:lpstr>Fases de um processo de testes de software</vt:lpstr>
      <vt:lpstr>Fases de um processo de testes de software</vt:lpstr>
      <vt:lpstr>Fases de um processo de testes de software</vt:lpstr>
      <vt:lpstr>Fases de um processo de testes de software</vt:lpstr>
      <vt:lpstr>Fases de um processo de testes de software</vt:lpstr>
      <vt:lpstr>Fases de um processo de testes de software</vt:lpstr>
      <vt:lpstr>Testes Tradicionais </vt:lpstr>
      <vt:lpstr>Exemplo de Modelo de Teste Tradicional: ciclo em V</vt:lpstr>
      <vt:lpstr>Testes Ágeis</vt:lpstr>
      <vt:lpstr>Principais Atividades em Teste Ágeis </vt:lpstr>
      <vt:lpstr>Exemplo de Modelo de Teste Ágil</vt:lpstr>
      <vt:lpstr>Quadrante de teste Ágil 1</vt:lpstr>
      <vt:lpstr>Quadrante de teste Ágil 1 – Exemplo</vt:lpstr>
      <vt:lpstr>Quadrante de teste Ágil 1 – Exemplo</vt:lpstr>
      <vt:lpstr>Quadrante de teste Ágil 1 – Exemplo</vt:lpstr>
      <vt:lpstr>Quadrante de teste Ágil 1 – Exemplo</vt:lpstr>
      <vt:lpstr>Quadrante de teste Ágil 2</vt:lpstr>
      <vt:lpstr>Quadrante de teste Ágil 2 - BDD</vt:lpstr>
      <vt:lpstr>Quadrante de teste Ágil 2 - Exemplo</vt:lpstr>
      <vt:lpstr>Quadrante de teste Ágil 3</vt:lpstr>
      <vt:lpstr>Quadrante de teste Ágil 3 – Exemplo de Missão de Teste</vt:lpstr>
      <vt:lpstr>Quadrante de teste Ágil 3 - Exemplos</vt:lpstr>
      <vt:lpstr>Quadrante de teste Ágil 3 - Exemplos</vt:lpstr>
      <vt:lpstr>Quadrante de teste Ágil 4</vt:lpstr>
      <vt:lpstr>Quadrante de teste Ágil 4 - Exemplos</vt:lpstr>
      <vt:lpstr>Quadro comparativo de Atividades: Tradicional x Ágil</vt:lpstr>
      <vt:lpstr>Principais diferenças entre: Testes Ágeis e Testes Tradicionais</vt:lpstr>
      <vt:lpstr>Test Driven Development - TDD</vt:lpstr>
      <vt:lpstr>Test Driven Development - TDD</vt:lpstr>
      <vt:lpstr>Test Driven Development - TDD</vt:lpstr>
      <vt:lpstr>Ciclo de Desenvolvimendo TDD</vt:lpstr>
      <vt:lpstr>Boas Práticas TDD</vt:lpstr>
      <vt:lpstr>Boas Práticas TDD</vt:lpstr>
      <vt:lpstr>Boas Práticas TDD</vt:lpstr>
      <vt:lpstr>Boas Práticas TDD</vt:lpstr>
      <vt:lpstr>Boas Práticas TDD</vt:lpstr>
      <vt:lpstr>Boas Práticas TDD</vt:lpstr>
      <vt:lpstr>Boas Práticas TDD</vt:lpstr>
      <vt:lpstr>Boas Práticas TDD</vt:lpstr>
      <vt:lpstr>Testes Tradicionais x Testes TDD</vt:lpstr>
      <vt:lpstr>Testes Tradicionais x Testes TDD</vt:lpstr>
      <vt:lpstr>Ciclo De Desenvolvimento com TDD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Isaac Elgrably</dc:creator>
  <cp:lastModifiedBy>Isaac Elgrably</cp:lastModifiedBy>
  <cp:revision>97</cp:revision>
  <dcterms:created xsi:type="dcterms:W3CDTF">2017-02-17T01:56:08Z</dcterms:created>
  <dcterms:modified xsi:type="dcterms:W3CDTF">2017-08-09T13:19:31Z</dcterms:modified>
</cp:coreProperties>
</file>